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87" r:id="rId4"/>
    <p:sldId id="259" r:id="rId5"/>
    <p:sldId id="288" r:id="rId6"/>
    <p:sldId id="309" r:id="rId7"/>
    <p:sldId id="298" r:id="rId8"/>
    <p:sldId id="260" r:id="rId9"/>
    <p:sldId id="261" r:id="rId10"/>
    <p:sldId id="286" r:id="rId11"/>
    <p:sldId id="312" r:id="rId12"/>
    <p:sldId id="289" r:id="rId13"/>
    <p:sldId id="290" r:id="rId14"/>
    <p:sldId id="291" r:id="rId15"/>
    <p:sldId id="300" r:id="rId16"/>
    <p:sldId id="308" r:id="rId17"/>
    <p:sldId id="292" r:id="rId18"/>
    <p:sldId id="293" r:id="rId19"/>
    <p:sldId id="296" r:id="rId20"/>
    <p:sldId id="294" r:id="rId21"/>
    <p:sldId id="311" r:id="rId22"/>
    <p:sldId id="295" r:id="rId23"/>
    <p:sldId id="297" r:id="rId24"/>
    <p:sldId id="301" r:id="rId25"/>
    <p:sldId id="303" r:id="rId26"/>
    <p:sldId id="302" r:id="rId27"/>
    <p:sldId id="314" r:id="rId28"/>
    <p:sldId id="304" r:id="rId29"/>
    <p:sldId id="305" r:id="rId30"/>
    <p:sldId id="299" r:id="rId31"/>
    <p:sldId id="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ul Hanany" initials="SH" lastIdx="31" clrIdx="0">
    <p:extLst>
      <p:ext uri="{19B8F6BF-5375-455C-9EA6-DF929625EA0E}">
        <p15:presenceInfo xmlns:p15="http://schemas.microsoft.com/office/powerpoint/2012/main" userId="S::hanany@umn.edu::73dc7a01-3cf6-4f4e-9453-f03e577978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226"/>
    <a:srgbClr val="F4CEA5"/>
    <a:srgbClr val="CCE2EE"/>
    <a:srgbClr val="67A3C2"/>
    <a:srgbClr val="12689B"/>
    <a:srgbClr val="F0ECED"/>
    <a:srgbClr val="FEC00F"/>
    <a:srgbClr val="FADC82"/>
    <a:srgbClr val="DD8227"/>
    <a:srgbClr val="1FB1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8" autoAdjust="0"/>
    <p:restoredTop sz="94660"/>
  </p:normalViewPr>
  <p:slideViewPr>
    <p:cSldViewPr snapToGrid="0">
      <p:cViewPr varScale="1">
        <p:scale>
          <a:sx n="103" d="100"/>
          <a:sy n="103" d="100"/>
        </p:scale>
        <p:origin x="192" y="7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970D7-8F94-4391-8069-3C394F4ED397}" type="datetimeFigureOut">
              <a:rPr lang="en-US" smtClean="0"/>
              <a:t>6/2/20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A6205-27BA-4D80-9F49-37C20AC25263}" type="slidenum">
              <a:rPr lang="en-US" smtClean="0"/>
              <a:t>‹#›</a:t>
            </a:fld>
            <a:endParaRPr lang="en-US"/>
          </a:p>
        </p:txBody>
      </p:sp>
    </p:spTree>
    <p:extLst>
      <p:ext uri="{BB962C8B-B14F-4D97-AF65-F5344CB8AC3E}">
        <p14:creationId xmlns:p14="http://schemas.microsoft.com/office/powerpoint/2010/main" val="201365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1C7BDB-1F27-6F42-A70D-21B79603F24A}" type="slidenum">
              <a:rPr lang="en-US" sz="1300">
                <a:solidFill>
                  <a:srgbClr val="000000"/>
                </a:solidFill>
                <a:latin typeface="Calibri" charset="0"/>
              </a:rPr>
              <a:pPr eaLnBrk="1" hangingPunct="1"/>
              <a:t>1</a:t>
            </a:fld>
            <a:endParaRPr lang="en-US" sz="130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ysicist_Profile_Blank">
    <p:spTree>
      <p:nvGrpSpPr>
        <p:cNvPr id="1" name=""/>
        <p:cNvGrpSpPr/>
        <p:nvPr/>
      </p:nvGrpSpPr>
      <p:grpSpPr>
        <a:xfrm>
          <a:off x="0" y="0"/>
          <a:ext cx="0" cy="0"/>
          <a:chOff x="0" y="0"/>
          <a:chExt cx="0" cy="0"/>
        </a:xfrm>
      </p:grpSpPr>
      <p:sp>
        <p:nvSpPr>
          <p:cNvPr id="2" name="Title Placeholder 1"/>
          <p:cNvSpPr txBox="1">
            <a:spLocks/>
          </p:cNvSpPr>
          <p:nvPr userDrawn="1"/>
        </p:nvSpPr>
        <p:spPr>
          <a:xfrm>
            <a:off x="323851" y="174626"/>
            <a:ext cx="10972800" cy="328613"/>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rPr>
              <a:t>PHYSICIST PROFILE</a:t>
            </a:r>
          </a:p>
        </p:txBody>
      </p:sp>
    </p:spTree>
    <p:extLst>
      <p:ext uri="{BB962C8B-B14F-4D97-AF65-F5344CB8AC3E}">
        <p14:creationId xmlns:p14="http://schemas.microsoft.com/office/powerpoint/2010/main" val="3480226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6302" y="-92364"/>
            <a:ext cx="12776969" cy="708314"/>
          </a:xfrm>
          <a:prstGeom prst="rect">
            <a:avLst/>
          </a:prstGeom>
          <a:solidFill>
            <a:srgbClr val="B92326"/>
          </a:solidFill>
          <a:ln>
            <a:noFill/>
          </a:ln>
          <a:effectLst>
            <a:innerShdw blurRad="63500" dist="50800" dir="54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sz="1800">
              <a:solidFill>
                <a:srgbClr val="FFFFFF"/>
              </a:solidFill>
              <a:cs typeface="Arial" pitchFamily="34" charset="0"/>
            </a:endParaRPr>
          </a:p>
        </p:txBody>
      </p:sp>
      <p:sp>
        <p:nvSpPr>
          <p:cNvPr id="1029" name="Title Placeholder 1"/>
          <p:cNvSpPr>
            <a:spLocks noGrp="1"/>
          </p:cNvSpPr>
          <p:nvPr>
            <p:ph type="title"/>
          </p:nvPr>
        </p:nvSpPr>
        <p:spPr bwMode="auto">
          <a:xfrm>
            <a:off x="323851" y="174626"/>
            <a:ext cx="109728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PHYSICIST PROFILE</a:t>
            </a:r>
          </a:p>
        </p:txBody>
      </p:sp>
      <p:pic>
        <p:nvPicPr>
          <p:cNvPr id="1030" name="Picture 10" descr="blackPIlogo.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1334" y="6373814"/>
            <a:ext cx="1062567"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1" name="Picture 11" descr="original aps logo.ai"/>
          <p:cNvPicPr>
            <a:picLocks noChangeAspect="1"/>
          </p:cNvPicPr>
          <p:nvPr/>
        </p:nvPicPr>
        <p:blipFill>
          <a:blip r:embed="rId4">
            <a:extLst>
              <a:ext uri="{28A0092B-C50C-407E-A947-70E740481C1C}">
                <a14:useLocalDpi xmlns:a14="http://schemas.microsoft.com/office/drawing/2010/main" val="0"/>
              </a:ext>
            </a:extLst>
          </a:blip>
          <a:srcRect l="25468" t="25758" r="21373" b="36868"/>
          <a:stretch>
            <a:fillRect/>
          </a:stretch>
        </p:blipFill>
        <p:spPr bwMode="auto">
          <a:xfrm>
            <a:off x="11006667" y="6327776"/>
            <a:ext cx="611717"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30" r:id="rId1"/>
  </p:sldLayoutIdLst>
  <p:txStyles>
    <p:titleStyle>
      <a:lvl1pPr algn="l" defTabSz="457200" rtl="0" eaLnBrk="0" fontAlgn="base" hangingPunct="0">
        <a:spcBef>
          <a:spcPct val="0"/>
        </a:spcBef>
        <a:spcAft>
          <a:spcPct val="0"/>
        </a:spcAft>
        <a:defRPr b="1"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b="1">
          <a:solidFill>
            <a:schemeClr val="bg1"/>
          </a:solidFill>
          <a:latin typeface="Arial" pitchFamily="34" charset="0"/>
          <a:ea typeface="ＭＳ Ｐゴシック" charset="0"/>
          <a:cs typeface="ＭＳ Ｐゴシック" charset="0"/>
        </a:defRPr>
      </a:lvl2pPr>
      <a:lvl3pPr algn="l" defTabSz="457200" rtl="0" eaLnBrk="0" fontAlgn="base" hangingPunct="0">
        <a:spcBef>
          <a:spcPct val="0"/>
        </a:spcBef>
        <a:spcAft>
          <a:spcPct val="0"/>
        </a:spcAft>
        <a:defRPr b="1">
          <a:solidFill>
            <a:schemeClr val="bg1"/>
          </a:solidFill>
          <a:latin typeface="Arial" pitchFamily="34" charset="0"/>
          <a:ea typeface="ＭＳ Ｐゴシック" charset="0"/>
          <a:cs typeface="ＭＳ Ｐゴシック" charset="0"/>
        </a:defRPr>
      </a:lvl3pPr>
      <a:lvl4pPr algn="l" defTabSz="457200" rtl="0" eaLnBrk="0" fontAlgn="base" hangingPunct="0">
        <a:spcBef>
          <a:spcPct val="0"/>
        </a:spcBef>
        <a:spcAft>
          <a:spcPct val="0"/>
        </a:spcAft>
        <a:defRPr b="1">
          <a:solidFill>
            <a:schemeClr val="bg1"/>
          </a:solidFill>
          <a:latin typeface="Arial" pitchFamily="34" charset="0"/>
          <a:ea typeface="ＭＳ Ｐゴシック" charset="0"/>
          <a:cs typeface="ＭＳ Ｐゴシック" charset="0"/>
        </a:defRPr>
      </a:lvl4pPr>
      <a:lvl5pPr algn="l" defTabSz="457200" rtl="0" eaLnBrk="0" fontAlgn="base" hangingPunct="0">
        <a:spcBef>
          <a:spcPct val="0"/>
        </a:spcBef>
        <a:spcAft>
          <a:spcPct val="0"/>
        </a:spcAft>
        <a:defRPr b="1">
          <a:solidFill>
            <a:schemeClr val="bg1"/>
          </a:solidFill>
          <a:latin typeface="Arial" pitchFamily="34" charset="0"/>
          <a:ea typeface="ＭＳ Ｐゴシック" charset="0"/>
          <a:cs typeface="ＭＳ Ｐゴシック" charset="0"/>
        </a:defRPr>
      </a:lvl5pPr>
      <a:lvl6pPr marL="457200" algn="l" defTabSz="457200" rtl="0" fontAlgn="base">
        <a:spcBef>
          <a:spcPct val="0"/>
        </a:spcBef>
        <a:spcAft>
          <a:spcPct val="0"/>
        </a:spcAft>
        <a:defRPr b="1">
          <a:solidFill>
            <a:schemeClr val="bg1"/>
          </a:solidFill>
          <a:latin typeface="Arial" pitchFamily="34" charset="0"/>
        </a:defRPr>
      </a:lvl6pPr>
      <a:lvl7pPr marL="914400" algn="l" defTabSz="457200" rtl="0" fontAlgn="base">
        <a:spcBef>
          <a:spcPct val="0"/>
        </a:spcBef>
        <a:spcAft>
          <a:spcPct val="0"/>
        </a:spcAft>
        <a:defRPr b="1">
          <a:solidFill>
            <a:schemeClr val="bg1"/>
          </a:solidFill>
          <a:latin typeface="Arial" pitchFamily="34" charset="0"/>
        </a:defRPr>
      </a:lvl7pPr>
      <a:lvl8pPr marL="1371600" algn="l" defTabSz="457200" rtl="0" fontAlgn="base">
        <a:spcBef>
          <a:spcPct val="0"/>
        </a:spcBef>
        <a:spcAft>
          <a:spcPct val="0"/>
        </a:spcAft>
        <a:defRPr b="1">
          <a:solidFill>
            <a:schemeClr val="bg1"/>
          </a:solidFill>
          <a:latin typeface="Arial" pitchFamily="34" charset="0"/>
        </a:defRPr>
      </a:lvl8pPr>
      <a:lvl9pPr marL="1828800" algn="l" defTabSz="457200" rtl="0" fontAlgn="base">
        <a:spcBef>
          <a:spcPct val="0"/>
        </a:spcBef>
        <a:spcAft>
          <a:spcPct val="0"/>
        </a:spcAft>
        <a:defRPr b="1">
          <a:solidFill>
            <a:schemeClr val="bg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defRPr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3"/>
          <p:cNvSpPr txBox="1">
            <a:spLocks noChangeArrowheads="1"/>
          </p:cNvSpPr>
          <p:nvPr/>
        </p:nvSpPr>
        <p:spPr bwMode="auto">
          <a:xfrm>
            <a:off x="301626" y="603250"/>
            <a:ext cx="7309409"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December Martin (Physics BS)</a:t>
            </a:r>
          </a:p>
          <a:p>
            <a:pPr eaLnBrk="1" hangingPunct="1"/>
            <a:r>
              <a:rPr lang="en-US" sz="1700" dirty="0"/>
              <a:t>Senior Project Manager in Biomedical Technology</a:t>
            </a:r>
          </a:p>
          <a:p>
            <a:pPr eaLnBrk="1" hangingPunct="1"/>
            <a:r>
              <a:rPr lang="en-US" sz="1700" dirty="0"/>
              <a:t>Stryker — Kalamazoo, MI</a:t>
            </a:r>
          </a:p>
        </p:txBody>
      </p:sp>
      <p:sp>
        <p:nvSpPr>
          <p:cNvPr id="13" name="TextBox 13"/>
          <p:cNvSpPr txBox="1">
            <a:spLocks noChangeArrowheads="1"/>
          </p:cNvSpPr>
          <p:nvPr/>
        </p:nvSpPr>
        <p:spPr bwMode="auto">
          <a:xfrm>
            <a:off x="530227" y="1818238"/>
            <a:ext cx="7268134"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December calls her start in physics a “happy accident”; she was accepted to a rigorous, all-scholarship high school in the Philippines, studying science and math everyday.</a:t>
            </a:r>
          </a:p>
        </p:txBody>
      </p:sp>
      <p:sp>
        <p:nvSpPr>
          <p:cNvPr id="14" name="TextBox 12"/>
          <p:cNvSpPr txBox="1">
            <a:spLocks noChangeArrowheads="1"/>
          </p:cNvSpPr>
          <p:nvPr/>
        </p:nvSpPr>
        <p:spPr bwMode="auto">
          <a:xfrm>
            <a:off x="342901" y="5639197"/>
            <a:ext cx="1131887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pPr>
            <a:r>
              <a:rPr lang="ja-JP" altLang="en-US" sz="1700" b="1" dirty="0">
                <a:solidFill>
                  <a:srgbClr val="00B0F0"/>
                </a:solidFill>
              </a:rPr>
              <a:t>“</a:t>
            </a:r>
            <a:r>
              <a:rPr lang="en-US" altLang="ja-JP" sz="1700" b="1" dirty="0">
                <a:solidFill>
                  <a:srgbClr val="00B0F0"/>
                </a:solidFill>
              </a:rPr>
              <a:t>[Scientists and engineers] never say ‘when am I ever going to use this?’…This mentality is one I love and know I share with people in science</a:t>
            </a:r>
            <a:r>
              <a:rPr lang="ja-JP" altLang="en-US" sz="1700" b="1" dirty="0">
                <a:solidFill>
                  <a:srgbClr val="00B0F0"/>
                </a:solidFill>
              </a:rPr>
              <a:t>”</a:t>
            </a:r>
            <a:r>
              <a:rPr lang="en-US" sz="1700" b="1" dirty="0">
                <a:solidFill>
                  <a:srgbClr val="00B0F0"/>
                </a:solidFill>
              </a:rPr>
              <a:t>.</a:t>
            </a:r>
          </a:p>
        </p:txBody>
      </p:sp>
      <p:sp>
        <p:nvSpPr>
          <p:cNvPr id="15" name="TextBox 12"/>
          <p:cNvSpPr txBox="1">
            <a:spLocks noChangeArrowheads="1"/>
          </p:cNvSpPr>
          <p:nvPr/>
        </p:nvSpPr>
        <p:spPr bwMode="auto">
          <a:xfrm>
            <a:off x="530227" y="2967526"/>
            <a:ext cx="7268134"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She found a job at a biotech startup straight out of college. She traveled to several countries to teach science and English, and to support humanitarian work.</a:t>
            </a:r>
          </a:p>
        </p:txBody>
      </p:sp>
      <p:sp>
        <p:nvSpPr>
          <p:cNvPr id="16" name="TextBox 11"/>
          <p:cNvSpPr txBox="1">
            <a:spLocks noChangeArrowheads="1"/>
          </p:cNvSpPr>
          <p:nvPr/>
        </p:nvSpPr>
        <p:spPr bwMode="auto">
          <a:xfrm>
            <a:off x="342901" y="4013856"/>
            <a:ext cx="1150619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b="1" dirty="0">
                <a:solidFill>
                  <a:srgbClr val="00B0F0"/>
                </a:solidFill>
              </a:rPr>
              <a:t>“The biggest driver I have every day is being able to make [a meaningful] connection out in the world to the work that I do,” she says. </a:t>
            </a:r>
          </a:p>
        </p:txBody>
      </p:sp>
      <p:sp>
        <p:nvSpPr>
          <p:cNvPr id="18" name="TextBox 11"/>
          <p:cNvSpPr txBox="1">
            <a:spLocks noChangeArrowheads="1"/>
          </p:cNvSpPr>
          <p:nvPr/>
        </p:nvSpPr>
        <p:spPr bwMode="auto">
          <a:xfrm>
            <a:off x="436564" y="4802147"/>
            <a:ext cx="1131887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t>Now, December is a project manager working on a device to treat brain aneurysms and strokes. She loves being able to help people, and is invigorated by the scientific community she works in:</a:t>
            </a:r>
          </a:p>
        </p:txBody>
      </p:sp>
      <p:pic>
        <p:nvPicPr>
          <p:cNvPr id="12" name="Picture 11">
            <a:extLst>
              <a:ext uri="{FF2B5EF4-FFF2-40B4-BE49-F238E27FC236}">
                <a16:creationId xmlns:a16="http://schemas.microsoft.com/office/drawing/2014/main" id="{321FB057-E094-4304-AD7A-463419561F4D}"/>
              </a:ext>
            </a:extLst>
          </p:cNvPr>
          <p:cNvPicPr>
            <a:picLocks noChangeAspect="1"/>
          </p:cNvPicPr>
          <p:nvPr/>
        </p:nvPicPr>
        <p:blipFill>
          <a:blip r:embed="rId3"/>
          <a:stretch>
            <a:fillRect/>
          </a:stretch>
        </p:blipFill>
        <p:spPr>
          <a:xfrm>
            <a:off x="8686800" y="112940"/>
            <a:ext cx="2759820" cy="3728178"/>
          </a:xfrm>
          <a:prstGeom prst="rect">
            <a:avLst/>
          </a:prstGeom>
          <a:ln w="19050">
            <a:solidFill>
              <a:srgbClr val="C00000"/>
            </a:solidFill>
          </a:ln>
        </p:spPr>
      </p:pic>
    </p:spTree>
    <p:extLst>
      <p:ext uri="{BB962C8B-B14F-4D97-AF65-F5344CB8AC3E}">
        <p14:creationId xmlns:p14="http://schemas.microsoft.com/office/powerpoint/2010/main" val="1406140715"/>
      </p:ext>
    </p:extLst>
  </p:cSld>
  <p:clrMapOvr>
    <a:masterClrMapping/>
  </p:clrMapOvr>
  <p:transition spd="slow" advClick="0" advTm="4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FE2EEB59-4805-4783-8EFA-1470925570FA}"/>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Brett Gilbert (Physics BS)</a:t>
            </a:r>
          </a:p>
          <a:p>
            <a:pPr eaLnBrk="1" hangingPunct="1"/>
            <a:r>
              <a:rPr lang="en-US" sz="1700" dirty="0"/>
              <a:t>Lawyer, Assistant Dean at Touro Law Center</a:t>
            </a:r>
          </a:p>
        </p:txBody>
      </p:sp>
      <p:sp>
        <p:nvSpPr>
          <p:cNvPr id="3" name="TextBox 13">
            <a:extLst>
              <a:ext uri="{FF2B5EF4-FFF2-40B4-BE49-F238E27FC236}">
                <a16:creationId xmlns:a16="http://schemas.microsoft.com/office/drawing/2014/main" id="{C07E82FC-408C-47AC-A96D-D900446FB492}"/>
              </a:ext>
            </a:extLst>
          </p:cNvPr>
          <p:cNvSpPr txBox="1">
            <a:spLocks noChangeArrowheads="1"/>
          </p:cNvSpPr>
          <p:nvPr/>
        </p:nvSpPr>
        <p:spPr bwMode="auto">
          <a:xfrm>
            <a:off x="301626" y="1532985"/>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 passion for stargazing and a love of science fiction fueled Brett’s curiosity and questions about the universe.</a:t>
            </a:r>
          </a:p>
        </p:txBody>
      </p:sp>
      <p:sp>
        <p:nvSpPr>
          <p:cNvPr id="4" name="TextBox 13">
            <a:extLst>
              <a:ext uri="{FF2B5EF4-FFF2-40B4-BE49-F238E27FC236}">
                <a16:creationId xmlns:a16="http://schemas.microsoft.com/office/drawing/2014/main" id="{8C24FAE9-88EB-4C9B-AC48-2536D2D96829}"/>
              </a:ext>
            </a:extLst>
          </p:cNvPr>
          <p:cNvSpPr txBox="1">
            <a:spLocks noChangeArrowheads="1"/>
          </p:cNvSpPr>
          <p:nvPr/>
        </p:nvSpPr>
        <p:spPr bwMode="auto">
          <a:xfrm>
            <a:off x="301626" y="3115455"/>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graduating from the University of Toledo in Ohio with a BS in Physics, Brett went on to attend an Astronomy PhD program at Boston University. A year later, however, he realized he might be better suited to a different field of study, philosophy, and left the program.</a:t>
            </a:r>
          </a:p>
        </p:txBody>
      </p:sp>
      <p:sp>
        <p:nvSpPr>
          <p:cNvPr id="5" name="TextBox 11">
            <a:extLst>
              <a:ext uri="{FF2B5EF4-FFF2-40B4-BE49-F238E27FC236}">
                <a16:creationId xmlns:a16="http://schemas.microsoft.com/office/drawing/2014/main" id="{0E48E137-7A20-4A26-823C-547A03C95302}"/>
              </a:ext>
            </a:extLst>
          </p:cNvPr>
          <p:cNvSpPr txBox="1">
            <a:spLocks noChangeArrowheads="1"/>
          </p:cNvSpPr>
          <p:nvPr/>
        </p:nvSpPr>
        <p:spPr bwMode="auto">
          <a:xfrm>
            <a:off x="301626" y="2324220"/>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“My parents gave me a Newtonian reflector when I was a freshman in high school, and I loved taking it out and observing planets and stars.”</a:t>
            </a:r>
          </a:p>
        </p:txBody>
      </p:sp>
      <p:sp>
        <p:nvSpPr>
          <p:cNvPr id="6" name="TextBox 11">
            <a:extLst>
              <a:ext uri="{FF2B5EF4-FFF2-40B4-BE49-F238E27FC236}">
                <a16:creationId xmlns:a16="http://schemas.microsoft.com/office/drawing/2014/main" id="{06EF47E8-D36E-4178-AD1D-AACFCE3DBEE0}"/>
              </a:ext>
            </a:extLst>
          </p:cNvPr>
          <p:cNvSpPr txBox="1">
            <a:spLocks noChangeArrowheads="1"/>
          </p:cNvSpPr>
          <p:nvPr/>
        </p:nvSpPr>
        <p:spPr bwMode="auto">
          <a:xfrm>
            <a:off x="301626" y="5222555"/>
            <a:ext cx="975677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“Physics certainly helped prepare me to study philosophy, and particularly law school, [where] clear and concise thought and argument is most appreciated.”</a:t>
            </a:r>
          </a:p>
        </p:txBody>
      </p:sp>
      <p:sp>
        <p:nvSpPr>
          <p:cNvPr id="7" name="TextBox 13">
            <a:extLst>
              <a:ext uri="{FF2B5EF4-FFF2-40B4-BE49-F238E27FC236}">
                <a16:creationId xmlns:a16="http://schemas.microsoft.com/office/drawing/2014/main" id="{A07117AD-2317-4641-BC27-F428C8702141}"/>
              </a:ext>
            </a:extLst>
          </p:cNvPr>
          <p:cNvSpPr txBox="1">
            <a:spLocks noChangeArrowheads="1"/>
          </p:cNvSpPr>
          <p:nvPr/>
        </p:nvSpPr>
        <p:spPr bwMode="auto">
          <a:xfrm>
            <a:off x="301626" y="4430615"/>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Brett eventually went to law school, and became a criminal defense attorney in New York City.</a:t>
            </a:r>
          </a:p>
        </p:txBody>
      </p:sp>
      <p:pic>
        <p:nvPicPr>
          <p:cNvPr id="9" name="Picture 8" descr="A picture containing drawing&#10;&#10;Description automatically generated">
            <a:extLst>
              <a:ext uri="{FF2B5EF4-FFF2-40B4-BE49-F238E27FC236}">
                <a16:creationId xmlns:a16="http://schemas.microsoft.com/office/drawing/2014/main" id="{221EAD7A-FDB2-4F3B-A378-5E337C97F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722" y="546828"/>
            <a:ext cx="2867425" cy="866896"/>
          </a:xfrm>
          <a:prstGeom prst="rect">
            <a:avLst/>
          </a:prstGeom>
        </p:spPr>
      </p:pic>
    </p:spTree>
    <p:extLst>
      <p:ext uri="{BB962C8B-B14F-4D97-AF65-F5344CB8AC3E}">
        <p14:creationId xmlns:p14="http://schemas.microsoft.com/office/powerpoint/2010/main" val="373623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97097-3BF7-4C18-B71D-BFBC8172B854}"/>
              </a:ext>
            </a:extLst>
          </p:cNvPr>
          <p:cNvSpPr/>
          <p:nvPr/>
        </p:nvSpPr>
        <p:spPr>
          <a:xfrm>
            <a:off x="334652" y="127262"/>
            <a:ext cx="2351987" cy="369332"/>
          </a:xfrm>
          <a:prstGeom prst="rect">
            <a:avLst/>
          </a:prstGeom>
          <a:solidFill>
            <a:srgbClr val="B92326"/>
          </a:solidFill>
          <a:ln>
            <a:solidFill>
              <a:srgbClr val="B923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793CCE8-B683-4F83-88CB-EF1C958C0C6E}"/>
              </a:ext>
            </a:extLst>
          </p:cNvPr>
          <p:cNvSpPr txBox="1"/>
          <p:nvPr/>
        </p:nvSpPr>
        <p:spPr>
          <a:xfrm>
            <a:off x="406492" y="127262"/>
            <a:ext cx="2078454" cy="369332"/>
          </a:xfrm>
          <a:prstGeom prst="rect">
            <a:avLst/>
          </a:prstGeom>
          <a:noFill/>
        </p:spPr>
        <p:txBody>
          <a:bodyPr wrap="none" rtlCol="0">
            <a:spAutoFit/>
          </a:bodyPr>
          <a:lstStyle/>
          <a:p>
            <a:r>
              <a:rPr lang="en-US" b="1" dirty="0">
                <a:solidFill>
                  <a:schemeClr val="bg1"/>
                </a:solidFill>
              </a:rPr>
              <a:t>DID YOU KNOW?</a:t>
            </a:r>
          </a:p>
        </p:txBody>
      </p:sp>
      <p:sp>
        <p:nvSpPr>
          <p:cNvPr id="7" name="Rectangle 6">
            <a:extLst>
              <a:ext uri="{FF2B5EF4-FFF2-40B4-BE49-F238E27FC236}">
                <a16:creationId xmlns:a16="http://schemas.microsoft.com/office/drawing/2014/main" id="{11334243-4990-47B4-AE79-DC2FBA4AFEC0}"/>
              </a:ext>
            </a:extLst>
          </p:cNvPr>
          <p:cNvSpPr/>
          <p:nvPr/>
        </p:nvSpPr>
        <p:spPr>
          <a:xfrm>
            <a:off x="9667188" y="6292392"/>
            <a:ext cx="2248292" cy="523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C2352864-2C5F-4C02-A40B-37193D616B5F}"/>
              </a:ext>
            </a:extLst>
          </p:cNvPr>
          <p:cNvSpPr txBox="1">
            <a:spLocks/>
          </p:cNvSpPr>
          <p:nvPr/>
        </p:nvSpPr>
        <p:spPr>
          <a:xfrm>
            <a:off x="174625" y="625475"/>
            <a:ext cx="4246563" cy="7588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dirty="0"/>
              <a:t>Astronomy Bachelors Open Doors!</a:t>
            </a:r>
          </a:p>
        </p:txBody>
      </p:sp>
      <p:sp>
        <p:nvSpPr>
          <p:cNvPr id="10" name="TextBox 9">
            <a:extLst>
              <a:ext uri="{FF2B5EF4-FFF2-40B4-BE49-F238E27FC236}">
                <a16:creationId xmlns:a16="http://schemas.microsoft.com/office/drawing/2014/main" id="{5B98BB8B-CA54-42B5-B3BC-B10EB8409CD7}"/>
              </a:ext>
            </a:extLst>
          </p:cNvPr>
          <p:cNvSpPr txBox="1"/>
          <p:nvPr/>
        </p:nvSpPr>
        <p:spPr>
          <a:xfrm>
            <a:off x="259237" y="1720392"/>
            <a:ext cx="4559781" cy="3416320"/>
          </a:xfrm>
          <a:prstGeom prst="rect">
            <a:avLst/>
          </a:prstGeom>
          <a:noFill/>
        </p:spPr>
        <p:txBody>
          <a:bodyPr wrap="square" rtlCol="0">
            <a:spAutoFit/>
          </a:bodyPr>
          <a:lstStyle/>
          <a:p>
            <a:pPr marL="285750" indent="-285750">
              <a:buFont typeface="Arial" panose="020B0604020202020204" pitchFamily="34" charset="0"/>
              <a:buChar char="•"/>
            </a:pPr>
            <a:r>
              <a:rPr lang="en-US" dirty="0"/>
              <a:t>In 2014, 2015 and 2016, 50% of astronomy bachelors entered the job market.</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 those, nearly 60% were employed in the private sector.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majority of private sector jobs, over 70%, were in STEM* fields, with a median salary of over $50K.</a:t>
            </a:r>
          </a:p>
        </p:txBody>
      </p:sp>
      <p:sp>
        <p:nvSpPr>
          <p:cNvPr id="12" name="TextBox 11">
            <a:extLst>
              <a:ext uri="{FF2B5EF4-FFF2-40B4-BE49-F238E27FC236}">
                <a16:creationId xmlns:a16="http://schemas.microsoft.com/office/drawing/2014/main" id="{380C2078-CECE-40E8-9EA5-FE2442FDD721}"/>
              </a:ext>
            </a:extLst>
          </p:cNvPr>
          <p:cNvSpPr txBox="1">
            <a:spLocks noChangeArrowheads="1"/>
          </p:cNvSpPr>
          <p:nvPr/>
        </p:nvSpPr>
        <p:spPr bwMode="auto">
          <a:xfrm>
            <a:off x="0" y="6444456"/>
            <a:ext cx="3416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Arial" charset="0"/>
              </a:defRPr>
            </a:lvl1pPr>
            <a:lvl2pPr marL="37931725" indent="-37474525">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dirty="0"/>
              <a:t>Learn more: </a:t>
            </a:r>
            <a:r>
              <a:rPr lang="en-US" sz="1800" b="1" dirty="0" err="1">
                <a:solidFill>
                  <a:srgbClr val="0066FF"/>
                </a:solidFill>
              </a:rPr>
              <a:t>aip.org</a:t>
            </a:r>
            <a:r>
              <a:rPr lang="en-US" sz="1800" b="1" dirty="0">
                <a:solidFill>
                  <a:srgbClr val="0066FF"/>
                </a:solidFill>
              </a:rPr>
              <a:t>/statistics</a:t>
            </a:r>
          </a:p>
        </p:txBody>
      </p:sp>
      <p:pic>
        <p:nvPicPr>
          <p:cNvPr id="6" name="Picture 5" descr="A close up of a card&#10;&#10;Description automatically generated">
            <a:extLst>
              <a:ext uri="{FF2B5EF4-FFF2-40B4-BE49-F238E27FC236}">
                <a16:creationId xmlns:a16="http://schemas.microsoft.com/office/drawing/2014/main" id="{C44C86C3-312D-4648-B775-5A8EB8D56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457" y="1001041"/>
            <a:ext cx="5750918" cy="5287902"/>
          </a:xfrm>
          <a:prstGeom prst="rect">
            <a:avLst/>
          </a:prstGeom>
        </p:spPr>
      </p:pic>
      <p:sp>
        <p:nvSpPr>
          <p:cNvPr id="9" name="TextBox 8">
            <a:extLst>
              <a:ext uri="{FF2B5EF4-FFF2-40B4-BE49-F238E27FC236}">
                <a16:creationId xmlns:a16="http://schemas.microsoft.com/office/drawing/2014/main" id="{6651E5EA-B700-40A0-B953-7E6AA74DB3B1}"/>
              </a:ext>
            </a:extLst>
          </p:cNvPr>
          <p:cNvSpPr txBox="1"/>
          <p:nvPr/>
        </p:nvSpPr>
        <p:spPr>
          <a:xfrm>
            <a:off x="5797616" y="737969"/>
            <a:ext cx="6891925" cy="369332"/>
          </a:xfrm>
          <a:prstGeom prst="rect">
            <a:avLst/>
          </a:prstGeom>
          <a:noFill/>
        </p:spPr>
        <p:txBody>
          <a:bodyPr wrap="square" rtlCol="0">
            <a:spAutoFit/>
          </a:bodyPr>
          <a:lstStyle/>
          <a:p>
            <a:r>
              <a:rPr lang="en-US" b="1" dirty="0"/>
              <a:t>Initial Employment Sectors of Astronomy Bachelors</a:t>
            </a:r>
          </a:p>
        </p:txBody>
      </p:sp>
      <p:pic>
        <p:nvPicPr>
          <p:cNvPr id="13" name="Picture 12">
            <a:extLst>
              <a:ext uri="{FF2B5EF4-FFF2-40B4-BE49-F238E27FC236}">
                <a16:creationId xmlns:a16="http://schemas.microsoft.com/office/drawing/2014/main" id="{6C9988A6-BA38-4439-85D7-AEBEAFBB6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010" y="6420281"/>
            <a:ext cx="5855173" cy="672173"/>
          </a:xfrm>
          <a:prstGeom prst="rect">
            <a:avLst/>
          </a:prstGeom>
        </p:spPr>
      </p:pic>
      <p:sp>
        <p:nvSpPr>
          <p:cNvPr id="3" name="TextBox 2">
            <a:extLst>
              <a:ext uri="{FF2B5EF4-FFF2-40B4-BE49-F238E27FC236}">
                <a16:creationId xmlns:a16="http://schemas.microsoft.com/office/drawing/2014/main" id="{84FC6C01-D126-400E-BF6B-450D23BE910F}"/>
              </a:ext>
            </a:extLst>
          </p:cNvPr>
          <p:cNvSpPr txBox="1"/>
          <p:nvPr/>
        </p:nvSpPr>
        <p:spPr>
          <a:xfrm>
            <a:off x="9572195" y="3429000"/>
            <a:ext cx="2100255" cy="584775"/>
          </a:xfrm>
          <a:prstGeom prst="rect">
            <a:avLst/>
          </a:prstGeom>
          <a:solidFill>
            <a:srgbClr val="1D5F92"/>
          </a:solidFill>
        </p:spPr>
        <p:txBody>
          <a:bodyPr wrap="none" rtlCol="0">
            <a:spAutoFit/>
          </a:bodyPr>
          <a:lstStyle/>
          <a:p>
            <a:pPr algn="ctr"/>
            <a:r>
              <a:rPr lang="en-US" sz="1600" dirty="0">
                <a:solidFill>
                  <a:schemeClr val="bg1"/>
                </a:solidFill>
              </a:rPr>
              <a:t>Private Sector STEM</a:t>
            </a:r>
          </a:p>
          <a:p>
            <a:pPr algn="ctr"/>
            <a:r>
              <a:rPr lang="en-US" sz="1600" dirty="0">
                <a:solidFill>
                  <a:schemeClr val="bg1"/>
                </a:solidFill>
              </a:rPr>
              <a:t>41%</a:t>
            </a:r>
          </a:p>
        </p:txBody>
      </p:sp>
      <p:sp>
        <p:nvSpPr>
          <p:cNvPr id="5" name="TextBox 4">
            <a:extLst>
              <a:ext uri="{FF2B5EF4-FFF2-40B4-BE49-F238E27FC236}">
                <a16:creationId xmlns:a16="http://schemas.microsoft.com/office/drawing/2014/main" id="{14DBE16B-91AE-4407-9D22-40425A83A6F3}"/>
              </a:ext>
            </a:extLst>
          </p:cNvPr>
          <p:cNvSpPr txBox="1"/>
          <p:nvPr/>
        </p:nvSpPr>
        <p:spPr>
          <a:xfrm>
            <a:off x="8799452" y="5180885"/>
            <a:ext cx="1473480" cy="830997"/>
          </a:xfrm>
          <a:prstGeom prst="rect">
            <a:avLst/>
          </a:prstGeom>
          <a:solidFill>
            <a:srgbClr val="C9DFEC"/>
          </a:solidFill>
        </p:spPr>
        <p:txBody>
          <a:bodyPr wrap="none" rtlCol="0">
            <a:spAutoFit/>
          </a:bodyPr>
          <a:lstStyle/>
          <a:p>
            <a:pPr algn="ctr"/>
            <a:r>
              <a:rPr lang="en-US" sz="1600" dirty="0"/>
              <a:t>Private Sector</a:t>
            </a:r>
          </a:p>
          <a:p>
            <a:pPr algn="ctr"/>
            <a:r>
              <a:rPr lang="en-US" sz="1600" dirty="0"/>
              <a:t>Non-STEM</a:t>
            </a:r>
          </a:p>
          <a:p>
            <a:pPr algn="ctr"/>
            <a:r>
              <a:rPr lang="en-US" sz="1600" dirty="0"/>
              <a:t>17%</a:t>
            </a:r>
            <a:endParaRPr lang="en-US" dirty="0"/>
          </a:p>
        </p:txBody>
      </p:sp>
      <p:sp>
        <p:nvSpPr>
          <p:cNvPr id="11" name="Rectangle 10">
            <a:extLst>
              <a:ext uri="{FF2B5EF4-FFF2-40B4-BE49-F238E27FC236}">
                <a16:creationId xmlns:a16="http://schemas.microsoft.com/office/drawing/2014/main" id="{ACEFB9D4-1228-484F-B4DB-4CF66923E76B}"/>
              </a:ext>
            </a:extLst>
          </p:cNvPr>
          <p:cNvSpPr/>
          <p:nvPr/>
        </p:nvSpPr>
        <p:spPr>
          <a:xfrm>
            <a:off x="8974988" y="4903824"/>
            <a:ext cx="1061744" cy="235884"/>
          </a:xfrm>
          <a:prstGeom prst="rect">
            <a:avLst/>
          </a:prstGeom>
          <a:solidFill>
            <a:srgbClr val="C9DF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3F44E1-3F06-4775-9627-D789D83445B9}"/>
              </a:ext>
            </a:extLst>
          </p:cNvPr>
          <p:cNvSpPr/>
          <p:nvPr/>
        </p:nvSpPr>
        <p:spPr>
          <a:xfrm>
            <a:off x="7605555" y="4151674"/>
            <a:ext cx="1473480" cy="413743"/>
          </a:xfrm>
          <a:prstGeom prst="rect">
            <a:avLst/>
          </a:prstGeom>
          <a:solidFill>
            <a:srgbClr val="D377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BC3A78-76BB-4C32-872F-DDF84AFF30DC}"/>
              </a:ext>
            </a:extLst>
          </p:cNvPr>
          <p:cNvSpPr txBox="1"/>
          <p:nvPr/>
        </p:nvSpPr>
        <p:spPr>
          <a:xfrm>
            <a:off x="7439209" y="4013775"/>
            <a:ext cx="1197764" cy="923330"/>
          </a:xfrm>
          <a:prstGeom prst="rect">
            <a:avLst/>
          </a:prstGeom>
          <a:noFill/>
        </p:spPr>
        <p:txBody>
          <a:bodyPr wrap="none" rtlCol="0">
            <a:spAutoFit/>
          </a:bodyPr>
          <a:lstStyle/>
          <a:p>
            <a:pPr algn="ctr"/>
            <a:r>
              <a:rPr lang="en-US" dirty="0"/>
              <a:t>College/</a:t>
            </a:r>
          </a:p>
          <a:p>
            <a:pPr algn="ctr"/>
            <a:r>
              <a:rPr lang="en-US" dirty="0"/>
              <a:t>University</a:t>
            </a:r>
          </a:p>
          <a:p>
            <a:pPr algn="ctr"/>
            <a:r>
              <a:rPr lang="en-US" dirty="0"/>
              <a:t>18%</a:t>
            </a:r>
          </a:p>
        </p:txBody>
      </p:sp>
      <p:sp>
        <p:nvSpPr>
          <p:cNvPr id="16" name="Rectangle 15">
            <a:extLst>
              <a:ext uri="{FF2B5EF4-FFF2-40B4-BE49-F238E27FC236}">
                <a16:creationId xmlns:a16="http://schemas.microsoft.com/office/drawing/2014/main" id="{75C1E91C-5A1D-44C7-87B9-4B353AAF89D9}"/>
              </a:ext>
            </a:extLst>
          </p:cNvPr>
          <p:cNvSpPr/>
          <p:nvPr/>
        </p:nvSpPr>
        <p:spPr>
          <a:xfrm>
            <a:off x="6734491" y="2678195"/>
            <a:ext cx="593710" cy="56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F816FB8-8880-43DC-B8A5-EB18D7EDCD71}"/>
              </a:ext>
            </a:extLst>
          </p:cNvPr>
          <p:cNvSpPr txBox="1"/>
          <p:nvPr/>
        </p:nvSpPr>
        <p:spPr>
          <a:xfrm>
            <a:off x="7530544" y="2873023"/>
            <a:ext cx="761747" cy="646331"/>
          </a:xfrm>
          <a:prstGeom prst="rect">
            <a:avLst/>
          </a:prstGeom>
          <a:noFill/>
        </p:spPr>
        <p:txBody>
          <a:bodyPr wrap="none" rtlCol="0">
            <a:spAutoFit/>
          </a:bodyPr>
          <a:lstStyle/>
          <a:p>
            <a:pPr algn="ctr"/>
            <a:r>
              <a:rPr lang="en-US" dirty="0"/>
              <a:t>Other</a:t>
            </a:r>
          </a:p>
          <a:p>
            <a:pPr algn="ctr"/>
            <a:r>
              <a:rPr lang="en-US" dirty="0"/>
              <a:t>11%</a:t>
            </a:r>
          </a:p>
        </p:txBody>
      </p:sp>
      <p:sp>
        <p:nvSpPr>
          <p:cNvPr id="18" name="Rectangle 17">
            <a:extLst>
              <a:ext uri="{FF2B5EF4-FFF2-40B4-BE49-F238E27FC236}">
                <a16:creationId xmlns:a16="http://schemas.microsoft.com/office/drawing/2014/main" id="{813AD6B3-C028-42C2-9B4D-12834AF56132}"/>
              </a:ext>
            </a:extLst>
          </p:cNvPr>
          <p:cNvSpPr/>
          <p:nvPr/>
        </p:nvSpPr>
        <p:spPr>
          <a:xfrm>
            <a:off x="6535143" y="1720392"/>
            <a:ext cx="1607784" cy="4117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827F1B5-35D3-4F5C-84B4-E777F735ACB4}"/>
              </a:ext>
            </a:extLst>
          </p:cNvPr>
          <p:cNvSpPr txBox="1"/>
          <p:nvPr/>
        </p:nvSpPr>
        <p:spPr>
          <a:xfrm>
            <a:off x="5997790" y="1693457"/>
            <a:ext cx="2262158" cy="646331"/>
          </a:xfrm>
          <a:prstGeom prst="rect">
            <a:avLst/>
          </a:prstGeom>
          <a:noFill/>
        </p:spPr>
        <p:txBody>
          <a:bodyPr wrap="none" rtlCol="0">
            <a:spAutoFit/>
          </a:bodyPr>
          <a:lstStyle/>
          <a:p>
            <a:pPr algn="ctr"/>
            <a:r>
              <a:rPr lang="en-US" dirty="0"/>
              <a:t>Civilian Government</a:t>
            </a:r>
          </a:p>
          <a:p>
            <a:pPr algn="ctr"/>
            <a:r>
              <a:rPr lang="en-US" dirty="0"/>
              <a:t>6%</a:t>
            </a:r>
          </a:p>
        </p:txBody>
      </p:sp>
      <p:sp>
        <p:nvSpPr>
          <p:cNvPr id="20" name="Rectangle 19">
            <a:extLst>
              <a:ext uri="{FF2B5EF4-FFF2-40B4-BE49-F238E27FC236}">
                <a16:creationId xmlns:a16="http://schemas.microsoft.com/office/drawing/2014/main" id="{DB2942D6-7C0D-4E4A-BA03-079D280031E3}"/>
              </a:ext>
            </a:extLst>
          </p:cNvPr>
          <p:cNvSpPr/>
          <p:nvPr/>
        </p:nvSpPr>
        <p:spPr>
          <a:xfrm>
            <a:off x="8103924" y="1304428"/>
            <a:ext cx="827727" cy="4384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2D96C3E-81B4-4DEF-91FC-96897CD5B090}"/>
              </a:ext>
            </a:extLst>
          </p:cNvPr>
          <p:cNvSpPr txBox="1"/>
          <p:nvPr/>
        </p:nvSpPr>
        <p:spPr>
          <a:xfrm>
            <a:off x="7699821" y="1187032"/>
            <a:ext cx="1184940" cy="646331"/>
          </a:xfrm>
          <a:prstGeom prst="rect">
            <a:avLst/>
          </a:prstGeom>
          <a:noFill/>
        </p:spPr>
        <p:txBody>
          <a:bodyPr wrap="none" rtlCol="0">
            <a:spAutoFit/>
          </a:bodyPr>
          <a:lstStyle/>
          <a:p>
            <a:pPr algn="ctr"/>
            <a:r>
              <a:rPr lang="en-US" dirty="0"/>
              <a:t>Nonprofit </a:t>
            </a:r>
          </a:p>
          <a:p>
            <a:pPr algn="ctr"/>
            <a:r>
              <a:rPr lang="en-US" dirty="0"/>
              <a:t>4%</a:t>
            </a:r>
          </a:p>
        </p:txBody>
      </p:sp>
      <p:sp>
        <p:nvSpPr>
          <p:cNvPr id="22" name="Rectangle 21">
            <a:extLst>
              <a:ext uri="{FF2B5EF4-FFF2-40B4-BE49-F238E27FC236}">
                <a16:creationId xmlns:a16="http://schemas.microsoft.com/office/drawing/2014/main" id="{3702E89C-EAE2-4246-91E3-CF62A281F881}"/>
              </a:ext>
            </a:extLst>
          </p:cNvPr>
          <p:cNvSpPr/>
          <p:nvPr/>
        </p:nvSpPr>
        <p:spPr>
          <a:xfrm>
            <a:off x="8931651" y="1235190"/>
            <a:ext cx="690637" cy="413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6EA5D96-8D63-426E-82E2-663867EAAE1C}"/>
              </a:ext>
            </a:extLst>
          </p:cNvPr>
          <p:cNvSpPr txBox="1"/>
          <p:nvPr/>
        </p:nvSpPr>
        <p:spPr>
          <a:xfrm>
            <a:off x="8884761" y="1059143"/>
            <a:ext cx="979755" cy="646331"/>
          </a:xfrm>
          <a:prstGeom prst="rect">
            <a:avLst/>
          </a:prstGeom>
          <a:noFill/>
        </p:spPr>
        <p:txBody>
          <a:bodyPr wrap="none" rtlCol="0">
            <a:spAutoFit/>
          </a:bodyPr>
          <a:lstStyle/>
          <a:p>
            <a:pPr algn="ctr"/>
            <a:r>
              <a:rPr lang="en-US" dirty="0"/>
              <a:t>Military </a:t>
            </a:r>
          </a:p>
          <a:p>
            <a:pPr algn="ctr"/>
            <a:r>
              <a:rPr lang="en-US" dirty="0"/>
              <a:t>3%</a:t>
            </a:r>
          </a:p>
        </p:txBody>
      </p:sp>
      <p:sp>
        <p:nvSpPr>
          <p:cNvPr id="25" name="TextBox 24">
            <a:extLst>
              <a:ext uri="{FF2B5EF4-FFF2-40B4-BE49-F238E27FC236}">
                <a16:creationId xmlns:a16="http://schemas.microsoft.com/office/drawing/2014/main" id="{AE39355B-320C-40B4-8A54-6E0396AD404D}"/>
              </a:ext>
            </a:extLst>
          </p:cNvPr>
          <p:cNvSpPr txBox="1"/>
          <p:nvPr/>
        </p:nvSpPr>
        <p:spPr>
          <a:xfrm>
            <a:off x="405032" y="5838762"/>
            <a:ext cx="6425670" cy="369332"/>
          </a:xfrm>
          <a:prstGeom prst="rect">
            <a:avLst/>
          </a:prstGeom>
          <a:noFill/>
        </p:spPr>
        <p:txBody>
          <a:bodyPr wrap="none" rtlCol="0">
            <a:spAutoFit/>
          </a:bodyPr>
          <a:lstStyle/>
          <a:p>
            <a:r>
              <a:rPr lang="en-US" dirty="0"/>
              <a:t>*STEM stands for science, technology, engineering and math</a:t>
            </a:r>
          </a:p>
        </p:txBody>
      </p:sp>
      <p:sp>
        <p:nvSpPr>
          <p:cNvPr id="26" name="Oval 25">
            <a:extLst>
              <a:ext uri="{FF2B5EF4-FFF2-40B4-BE49-F238E27FC236}">
                <a16:creationId xmlns:a16="http://schemas.microsoft.com/office/drawing/2014/main" id="{3975352A-358F-46C6-81BE-7F442074C6D3}"/>
              </a:ext>
            </a:extLst>
          </p:cNvPr>
          <p:cNvSpPr/>
          <p:nvPr/>
        </p:nvSpPr>
        <p:spPr>
          <a:xfrm>
            <a:off x="9491870" y="3241570"/>
            <a:ext cx="2271091" cy="85335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58A5FD4-2D11-4EBF-9EFF-C84375D0B2F6}"/>
              </a:ext>
            </a:extLst>
          </p:cNvPr>
          <p:cNvSpPr/>
          <p:nvPr/>
        </p:nvSpPr>
        <p:spPr>
          <a:xfrm>
            <a:off x="8731526" y="5081030"/>
            <a:ext cx="1610139" cy="91807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554FAD62-959F-4A90-8B2A-20AD9091BEDA}"/>
              </a:ext>
            </a:extLst>
          </p:cNvPr>
          <p:cNvCxnSpPr/>
          <p:nvPr/>
        </p:nvCxnSpPr>
        <p:spPr>
          <a:xfrm>
            <a:off x="4696239" y="3298494"/>
            <a:ext cx="4035287" cy="20984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96CFB028-E698-4FB5-824B-C3AFD83AF393}"/>
              </a:ext>
            </a:extLst>
          </p:cNvPr>
          <p:cNvCxnSpPr>
            <a:endCxn id="26" idx="2"/>
          </p:cNvCxnSpPr>
          <p:nvPr/>
        </p:nvCxnSpPr>
        <p:spPr>
          <a:xfrm>
            <a:off x="4726057" y="3265138"/>
            <a:ext cx="4765813" cy="4031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908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6680EBC2-F0A4-4818-96A6-42494D39C412}"/>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Ginger </a:t>
            </a:r>
            <a:r>
              <a:rPr lang="en-US" sz="2600" b="1" dirty="0" err="1"/>
              <a:t>Kerrick</a:t>
            </a:r>
            <a:r>
              <a:rPr lang="en-US" sz="2600" b="1" dirty="0"/>
              <a:t> (Physics MSc)</a:t>
            </a:r>
          </a:p>
          <a:p>
            <a:pPr eaLnBrk="1" hangingPunct="1"/>
            <a:r>
              <a:rPr lang="en-US" sz="1700" dirty="0"/>
              <a:t>NASA Flight Director</a:t>
            </a:r>
          </a:p>
        </p:txBody>
      </p:sp>
      <p:sp>
        <p:nvSpPr>
          <p:cNvPr id="3" name="TextBox 13">
            <a:extLst>
              <a:ext uri="{FF2B5EF4-FFF2-40B4-BE49-F238E27FC236}">
                <a16:creationId xmlns:a16="http://schemas.microsoft.com/office/drawing/2014/main" id="{37474854-4CB1-490E-94DB-DA2F38F43E49}"/>
              </a:ext>
            </a:extLst>
          </p:cNvPr>
          <p:cNvSpPr txBox="1">
            <a:spLocks noChangeArrowheads="1"/>
          </p:cNvSpPr>
          <p:nvPr/>
        </p:nvSpPr>
        <p:spPr bwMode="auto">
          <a:xfrm>
            <a:off x="301626" y="1532985"/>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When Ginger went to the library with her father, she found an astronomy book that had a section about space travel. At just 5 years old, Ginger knew she wanted to be an astronaut and nothing else.</a:t>
            </a:r>
          </a:p>
        </p:txBody>
      </p:sp>
      <p:sp>
        <p:nvSpPr>
          <p:cNvPr id="4" name="TextBox 13">
            <a:extLst>
              <a:ext uri="{FF2B5EF4-FFF2-40B4-BE49-F238E27FC236}">
                <a16:creationId xmlns:a16="http://schemas.microsoft.com/office/drawing/2014/main" id="{6FBB9ADD-36E7-431F-B15D-E02508E9F253}"/>
              </a:ext>
            </a:extLst>
          </p:cNvPr>
          <p:cNvSpPr txBox="1">
            <a:spLocks noChangeArrowheads="1"/>
          </p:cNvSpPr>
          <p:nvPr/>
        </p:nvSpPr>
        <p:spPr bwMode="auto">
          <a:xfrm>
            <a:off x="301626" y="2585830"/>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graduating from Texas Tech, Ginger applied to be an astronaut at NASA, but didn’t make it past the final cut. Instead, she became a Capsule Communicator, communicating directly with astronauts while they are in space.</a:t>
            </a:r>
          </a:p>
        </p:txBody>
      </p:sp>
      <p:sp>
        <p:nvSpPr>
          <p:cNvPr id="5" name="TextBox 13">
            <a:extLst>
              <a:ext uri="{FF2B5EF4-FFF2-40B4-BE49-F238E27FC236}">
                <a16:creationId xmlns:a16="http://schemas.microsoft.com/office/drawing/2014/main" id="{D432FCBA-46DB-48EF-BAAD-0A786B921846}"/>
              </a:ext>
            </a:extLst>
          </p:cNvPr>
          <p:cNvSpPr txBox="1">
            <a:spLocks noChangeArrowheads="1"/>
          </p:cNvSpPr>
          <p:nvPr/>
        </p:nvSpPr>
        <p:spPr bwMode="auto">
          <a:xfrm>
            <a:off x="301626" y="3638675"/>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Ginger is now the first Hispanic female NASA Flight Director, working on the plans and tasks that astronauts have to do in space.</a:t>
            </a:r>
          </a:p>
        </p:txBody>
      </p:sp>
      <p:sp>
        <p:nvSpPr>
          <p:cNvPr id="6" name="TextBox 11">
            <a:extLst>
              <a:ext uri="{FF2B5EF4-FFF2-40B4-BE49-F238E27FC236}">
                <a16:creationId xmlns:a16="http://schemas.microsoft.com/office/drawing/2014/main" id="{1F568E87-9980-455A-9A0F-B22AA4AD9E4F}"/>
              </a:ext>
            </a:extLst>
          </p:cNvPr>
          <p:cNvSpPr txBox="1">
            <a:spLocks noChangeArrowheads="1"/>
          </p:cNvSpPr>
          <p:nvPr/>
        </p:nvSpPr>
        <p:spPr bwMode="auto">
          <a:xfrm>
            <a:off x="301626" y="4429910"/>
            <a:ext cx="11588747"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Ginger has to be able to see a problem before it even comes up, and already have a plan ready to solve the problem. Her physics knowledge gives her the ability to think beyond the usual and provide valuable insight on solving unexpected problems.</a:t>
            </a:r>
          </a:p>
        </p:txBody>
      </p:sp>
      <p:pic>
        <p:nvPicPr>
          <p:cNvPr id="8" name="Picture 7" descr="A person sitting in front of a computer&#10;&#10;Description automatically generated">
            <a:extLst>
              <a:ext uri="{FF2B5EF4-FFF2-40B4-BE49-F238E27FC236}">
                <a16:creationId xmlns:a16="http://schemas.microsoft.com/office/drawing/2014/main" id="{54B04060-5DEF-48AB-B744-A2E1EF72A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991" y="1161291"/>
            <a:ext cx="2849077" cy="2849077"/>
          </a:xfrm>
          <a:prstGeom prst="rect">
            <a:avLst/>
          </a:prstGeom>
        </p:spPr>
      </p:pic>
    </p:spTree>
    <p:extLst>
      <p:ext uri="{BB962C8B-B14F-4D97-AF65-F5344CB8AC3E}">
        <p14:creationId xmlns:p14="http://schemas.microsoft.com/office/powerpoint/2010/main" val="49731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EE3520A-71D4-4B4E-8E3B-FA9B8DA88D6C}"/>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Jacqueline Benitez (Physics BS)</a:t>
            </a:r>
          </a:p>
          <a:p>
            <a:pPr eaLnBrk="1" hangingPunct="1"/>
            <a:r>
              <a:rPr lang="en-US" sz="1700" dirty="0"/>
              <a:t>Distance Learning Educator, California Academy of Sciences</a:t>
            </a:r>
          </a:p>
        </p:txBody>
      </p:sp>
      <p:sp>
        <p:nvSpPr>
          <p:cNvPr id="3" name="TextBox 13">
            <a:extLst>
              <a:ext uri="{FF2B5EF4-FFF2-40B4-BE49-F238E27FC236}">
                <a16:creationId xmlns:a16="http://schemas.microsoft.com/office/drawing/2014/main" id="{BCC1971C-ACBD-4B9B-94DB-C467C1A9AE15}"/>
              </a:ext>
            </a:extLst>
          </p:cNvPr>
          <p:cNvSpPr txBox="1">
            <a:spLocks noChangeArrowheads="1"/>
          </p:cNvSpPr>
          <p:nvPr/>
        </p:nvSpPr>
        <p:spPr bwMode="auto">
          <a:xfrm>
            <a:off x="301626" y="1532985"/>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Although Jacque was fascinated by astronomy, she struggled with physics throughout high school and college. But instead of quitting, she decided to try one more physics class in college. This time, it started to click, and Jacque realized the difference a skilled and dedicated instructor could make.</a:t>
            </a:r>
          </a:p>
        </p:txBody>
      </p:sp>
      <p:sp>
        <p:nvSpPr>
          <p:cNvPr id="4" name="TextBox 11">
            <a:extLst>
              <a:ext uri="{FF2B5EF4-FFF2-40B4-BE49-F238E27FC236}">
                <a16:creationId xmlns:a16="http://schemas.microsoft.com/office/drawing/2014/main" id="{FFFDE832-7895-4BD8-9F12-9A8A7B05EC9F}"/>
              </a:ext>
            </a:extLst>
          </p:cNvPr>
          <p:cNvSpPr txBox="1">
            <a:spLocks noChangeArrowheads="1"/>
          </p:cNvSpPr>
          <p:nvPr/>
        </p:nvSpPr>
        <p:spPr bwMode="auto">
          <a:xfrm>
            <a:off x="301626" y="2847440"/>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“It was all about just wanting more knowledge about the world around me and about astronomy.”</a:t>
            </a:r>
          </a:p>
        </p:txBody>
      </p:sp>
      <p:sp>
        <p:nvSpPr>
          <p:cNvPr id="5" name="TextBox 13">
            <a:extLst>
              <a:ext uri="{FF2B5EF4-FFF2-40B4-BE49-F238E27FC236}">
                <a16:creationId xmlns:a16="http://schemas.microsoft.com/office/drawing/2014/main" id="{4CB53BC7-C14B-438D-A091-2244839578E8}"/>
              </a:ext>
            </a:extLst>
          </p:cNvPr>
          <p:cNvSpPr txBox="1">
            <a:spLocks noChangeArrowheads="1"/>
          </p:cNvSpPr>
          <p:nvPr/>
        </p:nvSpPr>
        <p:spPr bwMode="auto">
          <a:xfrm>
            <a:off x="301626" y="3638675"/>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graduating, she found an internship position at the California Academy of Sciences Education Department involving virtual interactions.</a:t>
            </a:r>
          </a:p>
        </p:txBody>
      </p:sp>
      <p:sp>
        <p:nvSpPr>
          <p:cNvPr id="6" name="TextBox 13">
            <a:extLst>
              <a:ext uri="{FF2B5EF4-FFF2-40B4-BE49-F238E27FC236}">
                <a16:creationId xmlns:a16="http://schemas.microsoft.com/office/drawing/2014/main" id="{A3C4BADA-CAD7-4ACF-88FB-49C7CC156923}"/>
              </a:ext>
            </a:extLst>
          </p:cNvPr>
          <p:cNvSpPr txBox="1">
            <a:spLocks noChangeArrowheads="1"/>
          </p:cNvSpPr>
          <p:nvPr/>
        </p:nvSpPr>
        <p:spPr bwMode="auto">
          <a:xfrm>
            <a:off x="301626" y="4433594"/>
            <a:ext cx="1158874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As a distance learning education specialist, Jacque spends most of her morning during the school year facilitating science learning over Zoom, teaching a range of subjects. Using her physics training, she has developed interesting engineering techniques and hands-on experiences for her classroom.</a:t>
            </a:r>
          </a:p>
        </p:txBody>
      </p:sp>
      <p:sp>
        <p:nvSpPr>
          <p:cNvPr id="7" name="TextBox 11">
            <a:extLst>
              <a:ext uri="{FF2B5EF4-FFF2-40B4-BE49-F238E27FC236}">
                <a16:creationId xmlns:a16="http://schemas.microsoft.com/office/drawing/2014/main" id="{B90EAEA4-E5C0-4E04-B64D-96415BAB98F1}"/>
              </a:ext>
            </a:extLst>
          </p:cNvPr>
          <p:cNvSpPr txBox="1">
            <a:spLocks noChangeArrowheads="1"/>
          </p:cNvSpPr>
          <p:nvPr/>
        </p:nvSpPr>
        <p:spPr bwMode="auto">
          <a:xfrm>
            <a:off x="301625" y="5518432"/>
            <a:ext cx="1131804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“For me, it’s all about giving [students who] wouldn’t get to come here to the Academy of Sciences a taste of what it’s like to be a scientist,” she says.</a:t>
            </a:r>
          </a:p>
        </p:txBody>
      </p:sp>
      <p:pic>
        <p:nvPicPr>
          <p:cNvPr id="9" name="Picture 8" descr="A person smiling for the camera&#10;&#10;Description automatically generated">
            <a:extLst>
              <a:ext uri="{FF2B5EF4-FFF2-40B4-BE49-F238E27FC236}">
                <a16:creationId xmlns:a16="http://schemas.microsoft.com/office/drawing/2014/main" id="{1AF89F8A-62A7-4D4C-AD19-FD5A1598A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172" y="1237595"/>
            <a:ext cx="2857500" cy="2857500"/>
          </a:xfrm>
          <a:prstGeom prst="rect">
            <a:avLst/>
          </a:prstGeom>
        </p:spPr>
      </p:pic>
    </p:spTree>
    <p:extLst>
      <p:ext uri="{BB962C8B-B14F-4D97-AF65-F5344CB8AC3E}">
        <p14:creationId xmlns:p14="http://schemas.microsoft.com/office/powerpoint/2010/main" val="160088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BD645273-724E-469B-9F5F-ABBDB7C2DFAD}"/>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Middy Tilghman (Physics BA)</a:t>
            </a:r>
          </a:p>
          <a:p>
            <a:pPr eaLnBrk="1" hangingPunct="1"/>
            <a:r>
              <a:rPr lang="en-US" sz="1700" dirty="0"/>
              <a:t>Co-Founder and Director of Tajikistan Youth Camp </a:t>
            </a:r>
            <a:r>
              <a:rPr lang="en-US" sz="1700" dirty="0" err="1"/>
              <a:t>Lageri</a:t>
            </a:r>
            <a:r>
              <a:rPr lang="en-US" sz="1700" dirty="0"/>
              <a:t> </a:t>
            </a:r>
            <a:r>
              <a:rPr lang="en-US" sz="1700" dirty="0" err="1"/>
              <a:t>Amerikoii</a:t>
            </a:r>
            <a:endParaRPr lang="en-US" sz="1700" dirty="0"/>
          </a:p>
        </p:txBody>
      </p:sp>
      <p:sp>
        <p:nvSpPr>
          <p:cNvPr id="3" name="TextBox 13">
            <a:extLst>
              <a:ext uri="{FF2B5EF4-FFF2-40B4-BE49-F238E27FC236}">
                <a16:creationId xmlns:a16="http://schemas.microsoft.com/office/drawing/2014/main" id="{C4649303-C03B-4FC4-AFD5-85106A55208E}"/>
              </a:ext>
            </a:extLst>
          </p:cNvPr>
          <p:cNvSpPr txBox="1">
            <a:spLocks noChangeArrowheads="1"/>
          </p:cNvSpPr>
          <p:nvPr/>
        </p:nvSpPr>
        <p:spPr bwMode="auto">
          <a:xfrm>
            <a:off x="301626" y="1532985"/>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Middy was an avid kayaker and outdoors fan growing up. And while he liked most of his classes, math and science were always his favorites. </a:t>
            </a:r>
          </a:p>
        </p:txBody>
      </p:sp>
      <p:sp>
        <p:nvSpPr>
          <p:cNvPr id="4" name="TextBox 13">
            <a:extLst>
              <a:ext uri="{FF2B5EF4-FFF2-40B4-BE49-F238E27FC236}">
                <a16:creationId xmlns:a16="http://schemas.microsoft.com/office/drawing/2014/main" id="{639E426C-98FA-406E-96BB-EDAB0234A1AA}"/>
              </a:ext>
            </a:extLst>
          </p:cNvPr>
          <p:cNvSpPr txBox="1">
            <a:spLocks noChangeArrowheads="1"/>
          </p:cNvSpPr>
          <p:nvPr/>
        </p:nvSpPr>
        <p:spPr bwMode="auto">
          <a:xfrm>
            <a:off x="301626" y="2324220"/>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graduating from Wesleyan with a Bachelor of Arts in physics, Middy moved to France to teach English and pursue competitive whitewater kayaking.</a:t>
            </a:r>
          </a:p>
        </p:txBody>
      </p:sp>
      <p:sp>
        <p:nvSpPr>
          <p:cNvPr id="5" name="TextBox 13">
            <a:extLst>
              <a:ext uri="{FF2B5EF4-FFF2-40B4-BE49-F238E27FC236}">
                <a16:creationId xmlns:a16="http://schemas.microsoft.com/office/drawing/2014/main" id="{3A50A7BE-13EA-46B1-905C-C7EC1B76CFF7}"/>
              </a:ext>
            </a:extLst>
          </p:cNvPr>
          <p:cNvSpPr txBox="1">
            <a:spLocks noChangeArrowheads="1"/>
          </p:cNvSpPr>
          <p:nvPr/>
        </p:nvSpPr>
        <p:spPr bwMode="auto">
          <a:xfrm>
            <a:off x="301626" y="3422586"/>
            <a:ext cx="11588748"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While kayaking the rivers of Tajikistan, he joined a non-profit organization working to improve the country’s water sanitation. He also helped found </a:t>
            </a:r>
            <a:r>
              <a:rPr lang="en-US" sz="1700" dirty="0" err="1"/>
              <a:t>Lageri</a:t>
            </a:r>
            <a:r>
              <a:rPr lang="en-US" sz="1700" dirty="0"/>
              <a:t> </a:t>
            </a:r>
            <a:r>
              <a:rPr lang="en-US" sz="1700" dirty="0" err="1"/>
              <a:t>Amerikoii</a:t>
            </a:r>
            <a:r>
              <a:rPr lang="en-US" sz="1700" dirty="0"/>
              <a:t>-Tajik for Camp America - a summer camp for Tajik children. At </a:t>
            </a:r>
            <a:r>
              <a:rPr lang="en-US" sz="1700" dirty="0" err="1"/>
              <a:t>Lageri</a:t>
            </a:r>
            <a:r>
              <a:rPr lang="en-US" sz="1700" dirty="0"/>
              <a:t> </a:t>
            </a:r>
            <a:r>
              <a:rPr lang="en-US" sz="1700" dirty="0" err="1"/>
              <a:t>Aerimkoii</a:t>
            </a:r>
            <a:r>
              <a:rPr lang="en-US" sz="1700" dirty="0"/>
              <a:t>, children get to rock climb, play sports, and participate in a variety of activities they might otherwise never have experienced.</a:t>
            </a:r>
          </a:p>
        </p:txBody>
      </p:sp>
      <p:sp>
        <p:nvSpPr>
          <p:cNvPr id="6" name="TextBox 11">
            <a:extLst>
              <a:ext uri="{FF2B5EF4-FFF2-40B4-BE49-F238E27FC236}">
                <a16:creationId xmlns:a16="http://schemas.microsoft.com/office/drawing/2014/main" id="{3F35DF58-33D1-4EDB-926F-5F2DBF15D941}"/>
              </a:ext>
            </a:extLst>
          </p:cNvPr>
          <p:cNvSpPr txBox="1">
            <a:spLocks noChangeArrowheads="1"/>
          </p:cNvSpPr>
          <p:nvPr/>
        </p:nvSpPr>
        <p:spPr bwMode="auto">
          <a:xfrm>
            <a:off x="301626" y="5629167"/>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“For me,” Middy says, “physics was not the specific set of skills I needed for my career, but it gave me a great set of foundational tools which I can use to learn other necessary skills.”</a:t>
            </a:r>
          </a:p>
        </p:txBody>
      </p:sp>
      <p:sp>
        <p:nvSpPr>
          <p:cNvPr id="7" name="TextBox 13">
            <a:extLst>
              <a:ext uri="{FF2B5EF4-FFF2-40B4-BE49-F238E27FC236}">
                <a16:creationId xmlns:a16="http://schemas.microsoft.com/office/drawing/2014/main" id="{30C3AAD0-144A-477B-AAAA-7DF01675599F}"/>
              </a:ext>
            </a:extLst>
          </p:cNvPr>
          <p:cNvSpPr txBox="1">
            <a:spLocks noChangeArrowheads="1"/>
          </p:cNvSpPr>
          <p:nvPr/>
        </p:nvSpPr>
        <p:spPr bwMode="auto">
          <a:xfrm>
            <a:off x="301626" y="5044173"/>
            <a:ext cx="11588748"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Middy credits his physics education for teaching him how to work hard and pursue his diverse interests.</a:t>
            </a:r>
          </a:p>
        </p:txBody>
      </p:sp>
      <p:pic>
        <p:nvPicPr>
          <p:cNvPr id="9" name="Picture 8" descr="A group of people standing in front of a crowd posing for the camera&#10;&#10;Description automatically generated">
            <a:extLst>
              <a:ext uri="{FF2B5EF4-FFF2-40B4-BE49-F238E27FC236}">
                <a16:creationId xmlns:a16="http://schemas.microsoft.com/office/drawing/2014/main" id="{AEDE7C9B-6FC9-4C68-BADC-49399BEEC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001" y="252962"/>
            <a:ext cx="3168373" cy="2560045"/>
          </a:xfrm>
          <a:prstGeom prst="rect">
            <a:avLst/>
          </a:prstGeom>
        </p:spPr>
      </p:pic>
      <p:sp>
        <p:nvSpPr>
          <p:cNvPr id="10" name="TextBox 9">
            <a:extLst>
              <a:ext uri="{FF2B5EF4-FFF2-40B4-BE49-F238E27FC236}">
                <a16:creationId xmlns:a16="http://schemas.microsoft.com/office/drawing/2014/main" id="{E696F520-60CB-4154-9428-2CB6F9E658E7}"/>
              </a:ext>
            </a:extLst>
          </p:cNvPr>
          <p:cNvSpPr txBox="1"/>
          <p:nvPr/>
        </p:nvSpPr>
        <p:spPr>
          <a:xfrm>
            <a:off x="8722001" y="2739266"/>
            <a:ext cx="2421835" cy="553998"/>
          </a:xfrm>
          <a:prstGeom prst="rect">
            <a:avLst/>
          </a:prstGeom>
          <a:noFill/>
        </p:spPr>
        <p:txBody>
          <a:bodyPr wrap="square" rtlCol="0">
            <a:spAutoFit/>
          </a:bodyPr>
          <a:lstStyle/>
          <a:p>
            <a:r>
              <a:rPr lang="en-US" sz="1500" dirty="0">
                <a:latin typeface="Helvetica Neue" panose="02000503000000020004" pitchFamily="2" charset="0"/>
                <a:ea typeface="Helvetica Neue" panose="02000503000000020004" pitchFamily="2" charset="0"/>
                <a:cs typeface="Helvetica Neue" panose="02000503000000020004" pitchFamily="2" charset="0"/>
              </a:rPr>
              <a:t>Middy with campers </a:t>
            </a:r>
            <a:r>
              <a:rPr lang="en-US" sz="1500" dirty="0" err="1">
                <a:latin typeface="Helvetica Neue" panose="02000503000000020004" pitchFamily="2" charset="0"/>
                <a:ea typeface="Helvetica Neue" panose="02000503000000020004" pitchFamily="2" charset="0"/>
                <a:cs typeface="Helvetica Neue" panose="02000503000000020004" pitchFamily="2" charset="0"/>
              </a:rPr>
              <a:t>fro</a:t>
            </a:r>
            <a:r>
              <a:rPr lang="en-US" sz="1500" dirty="0">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latin typeface="Helvetica Neue" panose="02000503000000020004" pitchFamily="2" charset="0"/>
                <a:ea typeface="Helvetica Neue" panose="02000503000000020004" pitchFamily="2" charset="0"/>
                <a:cs typeface="Helvetica Neue" panose="02000503000000020004" pitchFamily="2" charset="0"/>
              </a:rPr>
              <a:t>Lageri</a:t>
            </a:r>
            <a:r>
              <a:rPr lang="en-US" sz="1500" dirty="0">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latin typeface="Helvetica Neue" panose="02000503000000020004" pitchFamily="2" charset="0"/>
                <a:ea typeface="Helvetica Neue" panose="02000503000000020004" pitchFamily="2" charset="0"/>
                <a:cs typeface="Helvetica Neue" panose="02000503000000020004" pitchFamily="2" charset="0"/>
              </a:rPr>
              <a:t>Amerikoii</a:t>
            </a:r>
            <a:endParaRPr lang="en-US" sz="15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17666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CAC0FFF9-0F8A-40CE-A173-CB388B580DE9}"/>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Jessica Kirkpatrick (Astrophysics PhD)</a:t>
            </a:r>
          </a:p>
          <a:p>
            <a:pPr eaLnBrk="1" hangingPunct="1"/>
            <a:r>
              <a:rPr lang="en-US" sz="1700" dirty="0"/>
              <a:t>Director of Data Science and Digital Exploration at </a:t>
            </a:r>
            <a:r>
              <a:rPr lang="en-US" sz="1700" dirty="0" err="1"/>
              <a:t>KoBold</a:t>
            </a:r>
            <a:r>
              <a:rPr lang="en-US" sz="1700" dirty="0"/>
              <a:t> Metals</a:t>
            </a:r>
          </a:p>
        </p:txBody>
      </p:sp>
      <p:sp>
        <p:nvSpPr>
          <p:cNvPr id="3" name="TextBox 13">
            <a:extLst>
              <a:ext uri="{FF2B5EF4-FFF2-40B4-BE49-F238E27FC236}">
                <a16:creationId xmlns:a16="http://schemas.microsoft.com/office/drawing/2014/main" id="{4006C5F9-4D01-47AD-B6EF-55972F0E01B4}"/>
              </a:ext>
            </a:extLst>
          </p:cNvPr>
          <p:cNvSpPr txBox="1">
            <a:spLocks noChangeArrowheads="1"/>
          </p:cNvSpPr>
          <p:nvPr/>
        </p:nvSpPr>
        <p:spPr bwMode="auto">
          <a:xfrm>
            <a:off x="301626" y="1480321"/>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Neither of Jessica’s parents worked in technical fields, so it wasn’t until her first physics class in high school that she realized how physics uses math to understand the world. She did so well in her AP Physics class, that her teacher told her to pursue physics in college.</a:t>
            </a:r>
          </a:p>
        </p:txBody>
      </p:sp>
      <p:sp>
        <p:nvSpPr>
          <p:cNvPr id="4" name="TextBox 11">
            <a:extLst>
              <a:ext uri="{FF2B5EF4-FFF2-40B4-BE49-F238E27FC236}">
                <a16:creationId xmlns:a16="http://schemas.microsoft.com/office/drawing/2014/main" id="{D05DB80B-70B4-482D-8D2A-12D60C97C5EA}"/>
              </a:ext>
            </a:extLst>
          </p:cNvPr>
          <p:cNvSpPr txBox="1">
            <a:spLocks noChangeArrowheads="1"/>
          </p:cNvSpPr>
          <p:nvPr/>
        </p:nvSpPr>
        <p:spPr bwMode="auto">
          <a:xfrm>
            <a:off x="301626" y="2742112"/>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“That was the first time a teacher had ever said to me, ‘You have a talent, you should do this,” Jessica says.</a:t>
            </a:r>
          </a:p>
        </p:txBody>
      </p:sp>
      <p:sp>
        <p:nvSpPr>
          <p:cNvPr id="5" name="TextBox 13">
            <a:extLst>
              <a:ext uri="{FF2B5EF4-FFF2-40B4-BE49-F238E27FC236}">
                <a16:creationId xmlns:a16="http://schemas.microsoft.com/office/drawing/2014/main" id="{80009D74-8D46-4FFF-8F56-115923926B35}"/>
              </a:ext>
            </a:extLst>
          </p:cNvPr>
          <p:cNvSpPr txBox="1">
            <a:spLocks noChangeArrowheads="1"/>
          </p:cNvSpPr>
          <p:nvPr/>
        </p:nvSpPr>
        <p:spPr bwMode="auto">
          <a:xfrm>
            <a:off x="301626" y="3480683"/>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earning her PhD in Astrophysics at UC Berkeley, Jessica applied to a variety of jobs, eventually choosing to work in the tech industry.</a:t>
            </a:r>
          </a:p>
        </p:txBody>
      </p:sp>
      <p:sp>
        <p:nvSpPr>
          <p:cNvPr id="6" name="TextBox 11">
            <a:extLst>
              <a:ext uri="{FF2B5EF4-FFF2-40B4-BE49-F238E27FC236}">
                <a16:creationId xmlns:a16="http://schemas.microsoft.com/office/drawing/2014/main" id="{EC7759EA-BFE2-450F-AA98-A0EEDE1D3DD7}"/>
              </a:ext>
            </a:extLst>
          </p:cNvPr>
          <p:cNvSpPr txBox="1">
            <a:spLocks noChangeArrowheads="1"/>
          </p:cNvSpPr>
          <p:nvPr/>
        </p:nvSpPr>
        <p:spPr bwMode="auto">
          <a:xfrm>
            <a:off x="301626" y="4219254"/>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“What attracted me to tech in particular was that it felt like a good way to apply my technical skills but in a way that was more down to earth.”</a:t>
            </a:r>
          </a:p>
        </p:txBody>
      </p:sp>
      <p:sp>
        <p:nvSpPr>
          <p:cNvPr id="7" name="TextBox 13">
            <a:extLst>
              <a:ext uri="{FF2B5EF4-FFF2-40B4-BE49-F238E27FC236}">
                <a16:creationId xmlns:a16="http://schemas.microsoft.com/office/drawing/2014/main" id="{466D86A4-EDFF-40BA-821A-DDE59432B010}"/>
              </a:ext>
            </a:extLst>
          </p:cNvPr>
          <p:cNvSpPr txBox="1">
            <a:spLocks noChangeArrowheads="1"/>
          </p:cNvSpPr>
          <p:nvPr/>
        </p:nvSpPr>
        <p:spPr bwMode="auto">
          <a:xfrm>
            <a:off x="301626" y="4957825"/>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She has since worked as a data scientist at a variety of companies, including Microsoft, Chegg, and Slack. Now, as Director of Data Science and Digital Exploration at </a:t>
            </a:r>
            <a:r>
              <a:rPr lang="en-US" sz="1700" dirty="0" err="1"/>
              <a:t>KoBold</a:t>
            </a:r>
            <a:r>
              <a:rPr lang="en-US" sz="1700" dirty="0"/>
              <a:t> Metals, she focuses on modeling and machine learning. </a:t>
            </a:r>
          </a:p>
        </p:txBody>
      </p:sp>
      <p:sp>
        <p:nvSpPr>
          <p:cNvPr id="8" name="TextBox 11">
            <a:extLst>
              <a:ext uri="{FF2B5EF4-FFF2-40B4-BE49-F238E27FC236}">
                <a16:creationId xmlns:a16="http://schemas.microsoft.com/office/drawing/2014/main" id="{F256C04C-9ACF-47E2-B0FB-DBD12708219B}"/>
              </a:ext>
            </a:extLst>
          </p:cNvPr>
          <p:cNvSpPr txBox="1">
            <a:spLocks noChangeArrowheads="1"/>
          </p:cNvSpPr>
          <p:nvPr/>
        </p:nvSpPr>
        <p:spPr bwMode="auto">
          <a:xfrm>
            <a:off x="301626" y="5696396"/>
            <a:ext cx="11588748"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“[Data science is] really fun because I’m constantly working on different areas and different focuses.”</a:t>
            </a:r>
          </a:p>
        </p:txBody>
      </p:sp>
      <p:pic>
        <p:nvPicPr>
          <p:cNvPr id="10" name="Picture 9" descr="A person smiling for the camera&#10;&#10;Description automatically generated">
            <a:extLst>
              <a:ext uri="{FF2B5EF4-FFF2-40B4-BE49-F238E27FC236}">
                <a16:creationId xmlns:a16="http://schemas.microsoft.com/office/drawing/2014/main" id="{0B6F0DB3-ADCC-44BF-AEC7-D32CC9AC8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306" y="314448"/>
            <a:ext cx="3459068" cy="3459068"/>
          </a:xfrm>
          <a:prstGeom prst="rect">
            <a:avLst/>
          </a:prstGeom>
        </p:spPr>
      </p:pic>
    </p:spTree>
    <p:extLst>
      <p:ext uri="{BB962C8B-B14F-4D97-AF65-F5344CB8AC3E}">
        <p14:creationId xmlns:p14="http://schemas.microsoft.com/office/powerpoint/2010/main" val="4115710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97097-3BF7-4C18-B71D-BFBC8172B854}"/>
              </a:ext>
            </a:extLst>
          </p:cNvPr>
          <p:cNvSpPr/>
          <p:nvPr/>
        </p:nvSpPr>
        <p:spPr>
          <a:xfrm>
            <a:off x="334652" y="127262"/>
            <a:ext cx="2351987" cy="369332"/>
          </a:xfrm>
          <a:prstGeom prst="rect">
            <a:avLst/>
          </a:prstGeom>
          <a:solidFill>
            <a:srgbClr val="B92326"/>
          </a:solidFill>
          <a:ln>
            <a:solidFill>
              <a:srgbClr val="B923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793CCE8-B683-4F83-88CB-EF1C958C0C6E}"/>
              </a:ext>
            </a:extLst>
          </p:cNvPr>
          <p:cNvSpPr txBox="1"/>
          <p:nvPr/>
        </p:nvSpPr>
        <p:spPr>
          <a:xfrm>
            <a:off x="406492" y="127262"/>
            <a:ext cx="2078454" cy="369332"/>
          </a:xfrm>
          <a:prstGeom prst="rect">
            <a:avLst/>
          </a:prstGeom>
          <a:noFill/>
        </p:spPr>
        <p:txBody>
          <a:bodyPr wrap="none" rtlCol="0">
            <a:spAutoFit/>
          </a:bodyPr>
          <a:lstStyle/>
          <a:p>
            <a:r>
              <a:rPr lang="en-US" b="1" dirty="0">
                <a:solidFill>
                  <a:schemeClr val="bg1"/>
                </a:solidFill>
              </a:rPr>
              <a:t>DID YOU KNOW?</a:t>
            </a:r>
          </a:p>
        </p:txBody>
      </p:sp>
      <p:sp>
        <p:nvSpPr>
          <p:cNvPr id="7" name="Rectangle 6">
            <a:extLst>
              <a:ext uri="{FF2B5EF4-FFF2-40B4-BE49-F238E27FC236}">
                <a16:creationId xmlns:a16="http://schemas.microsoft.com/office/drawing/2014/main" id="{11334243-4990-47B4-AE79-DC2FBA4AFEC0}"/>
              </a:ext>
            </a:extLst>
          </p:cNvPr>
          <p:cNvSpPr/>
          <p:nvPr/>
        </p:nvSpPr>
        <p:spPr>
          <a:xfrm>
            <a:off x="9667188" y="6292392"/>
            <a:ext cx="2248292" cy="523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C2352864-2C5F-4C02-A40B-37193D616B5F}"/>
              </a:ext>
            </a:extLst>
          </p:cNvPr>
          <p:cNvSpPr txBox="1">
            <a:spLocks/>
          </p:cNvSpPr>
          <p:nvPr/>
        </p:nvSpPr>
        <p:spPr>
          <a:xfrm>
            <a:off x="174625" y="625475"/>
            <a:ext cx="4246563" cy="7588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dirty="0"/>
              <a:t>A Master’s Degree in Physics Open Doors to All Type of Careers!</a:t>
            </a:r>
          </a:p>
        </p:txBody>
      </p:sp>
      <p:sp>
        <p:nvSpPr>
          <p:cNvPr id="10" name="TextBox 9">
            <a:extLst>
              <a:ext uri="{FF2B5EF4-FFF2-40B4-BE49-F238E27FC236}">
                <a16:creationId xmlns:a16="http://schemas.microsoft.com/office/drawing/2014/main" id="{5B98BB8B-CA54-42B5-B3BC-B10EB8409CD7}"/>
              </a:ext>
            </a:extLst>
          </p:cNvPr>
          <p:cNvSpPr txBox="1"/>
          <p:nvPr/>
        </p:nvSpPr>
        <p:spPr>
          <a:xfrm>
            <a:off x="308370" y="2599202"/>
            <a:ext cx="3979072" cy="3693319"/>
          </a:xfrm>
          <a:prstGeom prst="rect">
            <a:avLst/>
          </a:prstGeom>
          <a:noFill/>
        </p:spPr>
        <p:txBody>
          <a:bodyPr wrap="square" rtlCol="0">
            <a:spAutoFit/>
          </a:bodyPr>
          <a:lstStyle/>
          <a:p>
            <a:pPr marL="285750" indent="-285750">
              <a:buFont typeface="Arial" panose="020B0604020202020204" pitchFamily="34" charset="0"/>
              <a:buChar char="•"/>
            </a:pPr>
            <a:r>
              <a:rPr lang="en-US" dirty="0"/>
              <a:t>In 2019, nearly 60% of graduating physics masters entered the workforce.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Over half of employed physics masters were in the private sector, with median salaries between $55K-$75K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Over 40% were working in either engineering or computer and information technology.</a:t>
            </a:r>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380C2078-CECE-40E8-9EA5-FE2442FDD721}"/>
              </a:ext>
            </a:extLst>
          </p:cNvPr>
          <p:cNvSpPr txBox="1">
            <a:spLocks noChangeArrowheads="1"/>
          </p:cNvSpPr>
          <p:nvPr/>
        </p:nvSpPr>
        <p:spPr bwMode="auto">
          <a:xfrm>
            <a:off x="0" y="6444456"/>
            <a:ext cx="3416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Arial" charset="0"/>
              </a:defRPr>
            </a:lvl1pPr>
            <a:lvl2pPr marL="37931725" indent="-37474525">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dirty="0"/>
              <a:t>Learn more: </a:t>
            </a:r>
            <a:r>
              <a:rPr lang="en-US" sz="1800" b="1" dirty="0" err="1">
                <a:solidFill>
                  <a:srgbClr val="0066FF"/>
                </a:solidFill>
              </a:rPr>
              <a:t>aip.org</a:t>
            </a:r>
            <a:r>
              <a:rPr lang="en-US" sz="1800" b="1" dirty="0">
                <a:solidFill>
                  <a:srgbClr val="0066FF"/>
                </a:solidFill>
              </a:rPr>
              <a:t>/statistics</a:t>
            </a:r>
          </a:p>
        </p:txBody>
      </p:sp>
      <p:pic>
        <p:nvPicPr>
          <p:cNvPr id="6" name="Picture 5">
            <a:extLst>
              <a:ext uri="{FF2B5EF4-FFF2-40B4-BE49-F238E27FC236}">
                <a16:creationId xmlns:a16="http://schemas.microsoft.com/office/drawing/2014/main" id="{2BBF011A-3DE3-4755-B991-BFEE9B546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727" y="6075776"/>
            <a:ext cx="7166893" cy="822758"/>
          </a:xfrm>
          <a:prstGeom prst="rect">
            <a:avLst/>
          </a:prstGeom>
        </p:spPr>
      </p:pic>
      <p:pic>
        <p:nvPicPr>
          <p:cNvPr id="5" name="Picture 4" descr="A picture containing device&#10;&#10;Description automatically generated">
            <a:extLst>
              <a:ext uri="{FF2B5EF4-FFF2-40B4-BE49-F238E27FC236}">
                <a16:creationId xmlns:a16="http://schemas.microsoft.com/office/drawing/2014/main" id="{490A0C86-93F4-4CDC-A904-D18ADFA2B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830" y="1118082"/>
            <a:ext cx="7112545" cy="4782573"/>
          </a:xfrm>
          <a:prstGeom prst="rect">
            <a:avLst/>
          </a:prstGeom>
        </p:spPr>
      </p:pic>
      <p:sp>
        <p:nvSpPr>
          <p:cNvPr id="9" name="TextBox 8">
            <a:extLst>
              <a:ext uri="{FF2B5EF4-FFF2-40B4-BE49-F238E27FC236}">
                <a16:creationId xmlns:a16="http://schemas.microsoft.com/office/drawing/2014/main" id="{B3C7A2EA-7E4E-4DA9-B8D2-09436AFE12FF}"/>
              </a:ext>
            </a:extLst>
          </p:cNvPr>
          <p:cNvSpPr txBox="1"/>
          <p:nvPr/>
        </p:nvSpPr>
        <p:spPr>
          <a:xfrm>
            <a:off x="5649274" y="835072"/>
            <a:ext cx="5623655" cy="400110"/>
          </a:xfrm>
          <a:prstGeom prst="rect">
            <a:avLst/>
          </a:prstGeom>
          <a:noFill/>
        </p:spPr>
        <p:txBody>
          <a:bodyPr wrap="none" rtlCol="0">
            <a:spAutoFit/>
          </a:bodyPr>
          <a:lstStyle/>
          <a:p>
            <a:r>
              <a:rPr lang="en-US" sz="2000" b="1" dirty="0"/>
              <a:t>Employment Fields for New Physics Masters</a:t>
            </a:r>
          </a:p>
        </p:txBody>
      </p:sp>
      <p:sp>
        <p:nvSpPr>
          <p:cNvPr id="11" name="Oval 10">
            <a:extLst>
              <a:ext uri="{FF2B5EF4-FFF2-40B4-BE49-F238E27FC236}">
                <a16:creationId xmlns:a16="http://schemas.microsoft.com/office/drawing/2014/main" id="{D89D3414-CFD7-9A4E-838F-B3B93A4764E4}"/>
              </a:ext>
            </a:extLst>
          </p:cNvPr>
          <p:cNvSpPr/>
          <p:nvPr/>
        </p:nvSpPr>
        <p:spPr>
          <a:xfrm>
            <a:off x="8531642" y="4341321"/>
            <a:ext cx="2271091" cy="85335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1BD104-94BD-144F-93D5-D05DF585954D}"/>
              </a:ext>
            </a:extLst>
          </p:cNvPr>
          <p:cNvSpPr/>
          <p:nvPr/>
        </p:nvSpPr>
        <p:spPr>
          <a:xfrm>
            <a:off x="6595751" y="3773140"/>
            <a:ext cx="2271091" cy="85335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771A6F4-C1E6-CE46-87F4-053DC275E0D5}"/>
              </a:ext>
            </a:extLst>
          </p:cNvPr>
          <p:cNvCxnSpPr>
            <a:cxnSpLocks/>
          </p:cNvCxnSpPr>
          <p:nvPr/>
        </p:nvCxnSpPr>
        <p:spPr>
          <a:xfrm flipV="1">
            <a:off x="3915360" y="4626492"/>
            <a:ext cx="3177418" cy="8117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545FB26-8480-354C-8082-CEC0C92BE55C}"/>
              </a:ext>
            </a:extLst>
          </p:cNvPr>
          <p:cNvCxnSpPr>
            <a:cxnSpLocks/>
          </p:cNvCxnSpPr>
          <p:nvPr/>
        </p:nvCxnSpPr>
        <p:spPr>
          <a:xfrm flipV="1">
            <a:off x="3915360" y="5173947"/>
            <a:ext cx="4951482" cy="28555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62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8FEBCD9C-FCD9-40CC-B227-629BD40DC191}"/>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Mike Long (Physics BS)</a:t>
            </a:r>
          </a:p>
          <a:p>
            <a:pPr eaLnBrk="1" hangingPunct="1"/>
            <a:r>
              <a:rPr lang="en-US" sz="1700" dirty="0"/>
              <a:t>Speechwriter and Comedian</a:t>
            </a:r>
          </a:p>
        </p:txBody>
      </p:sp>
      <p:sp>
        <p:nvSpPr>
          <p:cNvPr id="3" name="TextBox 13">
            <a:extLst>
              <a:ext uri="{FF2B5EF4-FFF2-40B4-BE49-F238E27FC236}">
                <a16:creationId xmlns:a16="http://schemas.microsoft.com/office/drawing/2014/main" id="{2B8C9B26-4D31-4AB6-9CEC-3F5A4C854BD4}"/>
              </a:ext>
            </a:extLst>
          </p:cNvPr>
          <p:cNvSpPr txBox="1">
            <a:spLocks noChangeArrowheads="1"/>
          </p:cNvSpPr>
          <p:nvPr/>
        </p:nvSpPr>
        <p:spPr bwMode="auto">
          <a:xfrm>
            <a:off x="301626" y="1532985"/>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Mike’s first love was writing, but he didn’t see a future career in it, so he set his sights on neuroscience. Things changed after his senior year of high school, when he took his first physics class.</a:t>
            </a:r>
          </a:p>
        </p:txBody>
      </p:sp>
      <p:sp>
        <p:nvSpPr>
          <p:cNvPr id="4" name="TextBox 11">
            <a:extLst>
              <a:ext uri="{FF2B5EF4-FFF2-40B4-BE49-F238E27FC236}">
                <a16:creationId xmlns:a16="http://schemas.microsoft.com/office/drawing/2014/main" id="{9785F640-E673-470A-A7A3-E919E2D91954}"/>
              </a:ext>
            </a:extLst>
          </p:cNvPr>
          <p:cNvSpPr txBox="1">
            <a:spLocks noChangeArrowheads="1"/>
          </p:cNvSpPr>
          <p:nvPr/>
        </p:nvSpPr>
        <p:spPr bwMode="auto">
          <a:xfrm>
            <a:off x="301626" y="2585830"/>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though ‘oh my goodness, this is so much better than biology’,” Mike says. “It’s a different, clarified way to look at the world, and I really enjoyed it.”</a:t>
            </a:r>
          </a:p>
        </p:txBody>
      </p:sp>
      <p:sp>
        <p:nvSpPr>
          <p:cNvPr id="5" name="TextBox 13">
            <a:extLst>
              <a:ext uri="{FF2B5EF4-FFF2-40B4-BE49-F238E27FC236}">
                <a16:creationId xmlns:a16="http://schemas.microsoft.com/office/drawing/2014/main" id="{53C72876-82F7-486A-86F3-C46CD19A89DD}"/>
              </a:ext>
            </a:extLst>
          </p:cNvPr>
          <p:cNvSpPr txBox="1">
            <a:spLocks noChangeArrowheads="1"/>
          </p:cNvSpPr>
          <p:nvPr/>
        </p:nvSpPr>
        <p:spPr bwMode="auto">
          <a:xfrm>
            <a:off x="301626" y="3422586"/>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Mike started doing standup comedy while in graduate school and liked it so much that he dropped out of school to pursue comedy full time. </a:t>
            </a:r>
          </a:p>
        </p:txBody>
      </p:sp>
      <p:sp>
        <p:nvSpPr>
          <p:cNvPr id="6" name="TextBox 13">
            <a:extLst>
              <a:ext uri="{FF2B5EF4-FFF2-40B4-BE49-F238E27FC236}">
                <a16:creationId xmlns:a16="http://schemas.microsoft.com/office/drawing/2014/main" id="{8F59CEAF-0FCB-41AE-824B-75149E9CE223}"/>
              </a:ext>
            </a:extLst>
          </p:cNvPr>
          <p:cNvSpPr txBox="1">
            <a:spLocks noChangeArrowheads="1"/>
          </p:cNvSpPr>
          <p:nvPr/>
        </p:nvSpPr>
        <p:spPr bwMode="auto">
          <a:xfrm>
            <a:off x="301626" y="4259342"/>
            <a:ext cx="10967736"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Comedy didn’t work out, so Mike returned to writing, eventually pursuing a career in political writing in Washington, DC. Since then, he has worked as a personal speechwriter for a senator, penned five plays, written numerous books and consulted for Saturday Night Live and The Onion.</a:t>
            </a:r>
          </a:p>
        </p:txBody>
      </p:sp>
      <p:sp>
        <p:nvSpPr>
          <p:cNvPr id="7" name="TextBox 11">
            <a:extLst>
              <a:ext uri="{FF2B5EF4-FFF2-40B4-BE49-F238E27FC236}">
                <a16:creationId xmlns:a16="http://schemas.microsoft.com/office/drawing/2014/main" id="{498E4D66-3502-450E-8F1F-4E27549415FB}"/>
              </a:ext>
            </a:extLst>
          </p:cNvPr>
          <p:cNvSpPr txBox="1">
            <a:spLocks noChangeArrowheads="1"/>
          </p:cNvSpPr>
          <p:nvPr/>
        </p:nvSpPr>
        <p:spPr bwMode="auto">
          <a:xfrm>
            <a:off x="301626" y="5357708"/>
            <a:ext cx="11201261"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“Physics teaches you how to think, how to break something down to find its flaws, and reassemble it,” Mike says. “It makes you a thoughtful and critical writer…Physics is what made me an unusual and successful writer.”</a:t>
            </a:r>
          </a:p>
        </p:txBody>
      </p:sp>
      <p:pic>
        <p:nvPicPr>
          <p:cNvPr id="9" name="Picture 8" descr="A person posing for the camera&#10;&#10;Description automatically generated">
            <a:extLst>
              <a:ext uri="{FF2B5EF4-FFF2-40B4-BE49-F238E27FC236}">
                <a16:creationId xmlns:a16="http://schemas.microsoft.com/office/drawing/2014/main" id="{77361663-531F-44BE-9429-DEF7BD41B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245" y="709781"/>
            <a:ext cx="2820642" cy="3328358"/>
          </a:xfrm>
          <a:prstGeom prst="rect">
            <a:avLst/>
          </a:prstGeom>
        </p:spPr>
      </p:pic>
    </p:spTree>
    <p:extLst>
      <p:ext uri="{BB962C8B-B14F-4D97-AF65-F5344CB8AC3E}">
        <p14:creationId xmlns:p14="http://schemas.microsoft.com/office/powerpoint/2010/main" val="2687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C64B03EB-FF16-454E-8F2E-5506F279DCD7}"/>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Paul Markoff-Johnson (Physics BS)</a:t>
            </a:r>
          </a:p>
          <a:p>
            <a:pPr eaLnBrk="1" hangingPunct="1"/>
            <a:r>
              <a:rPr lang="en-US" sz="1700" dirty="0"/>
              <a:t>Engineer at Intevac</a:t>
            </a:r>
          </a:p>
        </p:txBody>
      </p:sp>
      <p:sp>
        <p:nvSpPr>
          <p:cNvPr id="3" name="TextBox 13">
            <a:extLst>
              <a:ext uri="{FF2B5EF4-FFF2-40B4-BE49-F238E27FC236}">
                <a16:creationId xmlns:a16="http://schemas.microsoft.com/office/drawing/2014/main" id="{8D3A0441-0F12-4BE6-BCB8-90A6C1A27318}"/>
              </a:ext>
            </a:extLst>
          </p:cNvPr>
          <p:cNvSpPr txBox="1">
            <a:spLocks noChangeArrowheads="1"/>
          </p:cNvSpPr>
          <p:nvPr/>
        </p:nvSpPr>
        <p:spPr bwMode="auto">
          <a:xfrm>
            <a:off x="301626" y="1532985"/>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Paul’s interest in science and math started at an early age, but really took off after his first physics class in high school.</a:t>
            </a:r>
          </a:p>
        </p:txBody>
      </p:sp>
      <p:sp>
        <p:nvSpPr>
          <p:cNvPr id="4" name="TextBox 11">
            <a:extLst>
              <a:ext uri="{FF2B5EF4-FFF2-40B4-BE49-F238E27FC236}">
                <a16:creationId xmlns:a16="http://schemas.microsoft.com/office/drawing/2014/main" id="{715A5EB1-E513-48AD-9F4A-F31C2103CDAA}"/>
              </a:ext>
            </a:extLst>
          </p:cNvPr>
          <p:cNvSpPr txBox="1">
            <a:spLocks noChangeArrowheads="1"/>
          </p:cNvSpPr>
          <p:nvPr/>
        </p:nvSpPr>
        <p:spPr bwMode="auto">
          <a:xfrm>
            <a:off x="301626" y="2324220"/>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“Suddenly having an ability to explain the things I’m seeing around me with physics, like why a car goes, was really exciting to me,” Paul said.</a:t>
            </a:r>
          </a:p>
        </p:txBody>
      </p:sp>
      <p:sp>
        <p:nvSpPr>
          <p:cNvPr id="5" name="TextBox 13">
            <a:extLst>
              <a:ext uri="{FF2B5EF4-FFF2-40B4-BE49-F238E27FC236}">
                <a16:creationId xmlns:a16="http://schemas.microsoft.com/office/drawing/2014/main" id="{EC5CDC38-5DF8-4206-B816-39EC569AC1B2}"/>
              </a:ext>
            </a:extLst>
          </p:cNvPr>
          <p:cNvSpPr txBox="1">
            <a:spLocks noChangeArrowheads="1"/>
          </p:cNvSpPr>
          <p:nvPr/>
        </p:nvSpPr>
        <p:spPr bwMode="auto">
          <a:xfrm>
            <a:off x="301626" y="3112142"/>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Paul thought he would major in engineering in college, but decided he wanted to study something broader, so he switched to physics. Paul believed physics would broaden his career options, and would help him in succeed in a variety of fields.</a:t>
            </a:r>
          </a:p>
        </p:txBody>
      </p:sp>
      <p:sp>
        <p:nvSpPr>
          <p:cNvPr id="6" name="TextBox 11">
            <a:extLst>
              <a:ext uri="{FF2B5EF4-FFF2-40B4-BE49-F238E27FC236}">
                <a16:creationId xmlns:a16="http://schemas.microsoft.com/office/drawing/2014/main" id="{063A777C-3634-4EF3-BD71-93B75EA1C562}"/>
              </a:ext>
            </a:extLst>
          </p:cNvPr>
          <p:cNvSpPr txBox="1">
            <a:spLocks noChangeArrowheads="1"/>
          </p:cNvSpPr>
          <p:nvPr/>
        </p:nvSpPr>
        <p:spPr bwMode="auto">
          <a:xfrm>
            <a:off x="301626" y="4161674"/>
            <a:ext cx="1158874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“You get that ability to walk into strange situations, unfamiliar situations, and think from what I call basic principles; to use a basic understanding of how the world works in order to solve the problem.”</a:t>
            </a:r>
          </a:p>
        </p:txBody>
      </p:sp>
      <p:sp>
        <p:nvSpPr>
          <p:cNvPr id="7" name="TextBox 13">
            <a:extLst>
              <a:ext uri="{FF2B5EF4-FFF2-40B4-BE49-F238E27FC236}">
                <a16:creationId xmlns:a16="http://schemas.microsoft.com/office/drawing/2014/main" id="{AC3A352B-1DCB-48A6-9DBD-DB644F0BDF17}"/>
              </a:ext>
            </a:extLst>
          </p:cNvPr>
          <p:cNvSpPr txBox="1">
            <a:spLocks noChangeArrowheads="1"/>
          </p:cNvSpPr>
          <p:nvPr/>
        </p:nvSpPr>
        <p:spPr bwMode="auto">
          <a:xfrm>
            <a:off x="301625" y="4886433"/>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Now, Paul uses thin coatings of materials for a variety of purposes, such as making an MP3 player hold more songs, or creating less expensive solar cells.</a:t>
            </a:r>
          </a:p>
        </p:txBody>
      </p:sp>
      <p:sp>
        <p:nvSpPr>
          <p:cNvPr id="8" name="TextBox 11">
            <a:extLst>
              <a:ext uri="{FF2B5EF4-FFF2-40B4-BE49-F238E27FC236}">
                <a16:creationId xmlns:a16="http://schemas.microsoft.com/office/drawing/2014/main" id="{C601CE7D-4B9F-4025-991D-E3E58C065C40}"/>
              </a:ext>
            </a:extLst>
          </p:cNvPr>
          <p:cNvSpPr txBox="1">
            <a:spLocks noChangeArrowheads="1"/>
          </p:cNvSpPr>
          <p:nvPr/>
        </p:nvSpPr>
        <p:spPr bwMode="auto">
          <a:xfrm>
            <a:off x="301625" y="5674355"/>
            <a:ext cx="11588748"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“If I’m successful, if [the solar power] industry is successful, we will have changed the world for the better.”</a:t>
            </a:r>
          </a:p>
        </p:txBody>
      </p:sp>
      <p:pic>
        <p:nvPicPr>
          <p:cNvPr id="10" name="Picture 9" descr="A person standing in a kitchen&#10;&#10;Description automatically generated">
            <a:extLst>
              <a:ext uri="{FF2B5EF4-FFF2-40B4-BE49-F238E27FC236}">
                <a16:creationId xmlns:a16="http://schemas.microsoft.com/office/drawing/2014/main" id="{A24A0A7E-C789-4D66-82A6-6B78FFCCA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7362" y="726294"/>
            <a:ext cx="3263011" cy="3263011"/>
          </a:xfrm>
          <a:prstGeom prst="rect">
            <a:avLst/>
          </a:prstGeom>
        </p:spPr>
      </p:pic>
    </p:spTree>
    <p:extLst>
      <p:ext uri="{BB962C8B-B14F-4D97-AF65-F5344CB8AC3E}">
        <p14:creationId xmlns:p14="http://schemas.microsoft.com/office/powerpoint/2010/main" val="1043525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EDF89321-2169-41FB-930C-DA5C0B3A0C4F}"/>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Carlos Gutierrez (Physics PhD)</a:t>
            </a:r>
          </a:p>
          <a:p>
            <a:pPr eaLnBrk="1" hangingPunct="1"/>
            <a:r>
              <a:rPr lang="en-US" sz="1700" dirty="0"/>
              <a:t>Professor of Materials Physics at Texas State University, San Marcos</a:t>
            </a:r>
          </a:p>
        </p:txBody>
      </p:sp>
      <p:sp>
        <p:nvSpPr>
          <p:cNvPr id="3" name="TextBox 13">
            <a:extLst>
              <a:ext uri="{FF2B5EF4-FFF2-40B4-BE49-F238E27FC236}">
                <a16:creationId xmlns:a16="http://schemas.microsoft.com/office/drawing/2014/main" id="{15DA769E-A663-466A-8654-7ED496662A64}"/>
              </a:ext>
            </a:extLst>
          </p:cNvPr>
          <p:cNvSpPr txBox="1">
            <a:spLocks noChangeArrowheads="1"/>
          </p:cNvSpPr>
          <p:nvPr/>
        </p:nvSpPr>
        <p:spPr bwMode="auto">
          <a:xfrm>
            <a:off x="301626" y="1532985"/>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Carlos first became interested in science listening to the Aztec folktales his grandmother told him as a child. The astronomy in those stories inspired him to study the stars.</a:t>
            </a:r>
          </a:p>
        </p:txBody>
      </p:sp>
      <p:sp>
        <p:nvSpPr>
          <p:cNvPr id="4" name="TextBox 13">
            <a:extLst>
              <a:ext uri="{FF2B5EF4-FFF2-40B4-BE49-F238E27FC236}">
                <a16:creationId xmlns:a16="http://schemas.microsoft.com/office/drawing/2014/main" id="{198BB377-EFDE-4788-B08A-A9B7A26D5DC3}"/>
              </a:ext>
            </a:extLst>
          </p:cNvPr>
          <p:cNvSpPr txBox="1">
            <a:spLocks noChangeArrowheads="1"/>
          </p:cNvSpPr>
          <p:nvPr/>
        </p:nvSpPr>
        <p:spPr bwMode="auto">
          <a:xfrm>
            <a:off x="301626" y="2585830"/>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While in graduate school, Carlos became interested in materials physics, and how observation and detection technology works.</a:t>
            </a:r>
          </a:p>
        </p:txBody>
      </p:sp>
      <p:sp>
        <p:nvSpPr>
          <p:cNvPr id="5" name="TextBox 11">
            <a:extLst>
              <a:ext uri="{FF2B5EF4-FFF2-40B4-BE49-F238E27FC236}">
                <a16:creationId xmlns:a16="http://schemas.microsoft.com/office/drawing/2014/main" id="{B825074F-6E3E-4A1C-8CE4-9DACC4A60DCE}"/>
              </a:ext>
            </a:extLst>
          </p:cNvPr>
          <p:cNvSpPr txBox="1">
            <a:spLocks noChangeArrowheads="1"/>
          </p:cNvSpPr>
          <p:nvPr/>
        </p:nvSpPr>
        <p:spPr bwMode="auto">
          <a:xfrm>
            <a:off x="301626" y="3377065"/>
            <a:ext cx="11588747"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just wanted to know how everything worked,” he says.</a:t>
            </a:r>
          </a:p>
        </p:txBody>
      </p:sp>
      <p:sp>
        <p:nvSpPr>
          <p:cNvPr id="6" name="TextBox 13">
            <a:extLst>
              <a:ext uri="{FF2B5EF4-FFF2-40B4-BE49-F238E27FC236}">
                <a16:creationId xmlns:a16="http://schemas.microsoft.com/office/drawing/2014/main" id="{981E43ED-9E96-49C8-B468-C9B1E7CA667E}"/>
              </a:ext>
            </a:extLst>
          </p:cNvPr>
          <p:cNvSpPr txBox="1">
            <a:spLocks noChangeArrowheads="1"/>
          </p:cNvSpPr>
          <p:nvPr/>
        </p:nvSpPr>
        <p:spPr bwMode="auto">
          <a:xfrm>
            <a:off x="301626" y="3906690"/>
            <a:ext cx="1123921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Now a professor at Texas State University, San Marcos, Carlos collaborates with engineers and industry studying materials with properties that might be useful for sensors in areas from telecommunications to microelectronics.</a:t>
            </a:r>
          </a:p>
        </p:txBody>
      </p:sp>
      <p:sp>
        <p:nvSpPr>
          <p:cNvPr id="7" name="TextBox 13">
            <a:extLst>
              <a:ext uri="{FF2B5EF4-FFF2-40B4-BE49-F238E27FC236}">
                <a16:creationId xmlns:a16="http://schemas.microsoft.com/office/drawing/2014/main" id="{3F9B0874-58A9-491A-97F5-4AD064064A9F}"/>
              </a:ext>
            </a:extLst>
          </p:cNvPr>
          <p:cNvSpPr txBox="1">
            <a:spLocks noChangeArrowheads="1"/>
          </p:cNvSpPr>
          <p:nvPr/>
        </p:nvSpPr>
        <p:spPr bwMode="auto">
          <a:xfrm>
            <a:off x="301626" y="4691520"/>
            <a:ext cx="11588748"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In college, Carlos had a hard time finding Hispanic physicists to be his role models. Now, he strives to provide students with an example of a successful minority physicists and supporting college students through his role as faculty advisor to the Society of Mexican-American Engineers and Scientists, and the Society for the Advancement of Chicanos and Native Americans in Science.</a:t>
            </a:r>
          </a:p>
        </p:txBody>
      </p:sp>
      <p:sp>
        <p:nvSpPr>
          <p:cNvPr id="8" name="TextBox 11">
            <a:extLst>
              <a:ext uri="{FF2B5EF4-FFF2-40B4-BE49-F238E27FC236}">
                <a16:creationId xmlns:a16="http://schemas.microsoft.com/office/drawing/2014/main" id="{B33FEFF6-3AAC-40BA-8D3B-892658742344}"/>
              </a:ext>
            </a:extLst>
          </p:cNvPr>
          <p:cNvSpPr txBox="1">
            <a:spLocks noChangeArrowheads="1"/>
          </p:cNvSpPr>
          <p:nvPr/>
        </p:nvSpPr>
        <p:spPr bwMode="auto">
          <a:xfrm>
            <a:off x="301625" y="5946973"/>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do what I can to let the student know that if they really are interested in physics, that it is a viable and exciting career,” he says.</a:t>
            </a:r>
          </a:p>
        </p:txBody>
      </p:sp>
      <p:pic>
        <p:nvPicPr>
          <p:cNvPr id="10" name="Picture 9" descr="A person wearing a suit and tie&#10;&#10;Description automatically generated">
            <a:extLst>
              <a:ext uri="{FF2B5EF4-FFF2-40B4-BE49-F238E27FC236}">
                <a16:creationId xmlns:a16="http://schemas.microsoft.com/office/drawing/2014/main" id="{72889880-7F29-4F5E-B1FF-BB4ED9FF0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524" y="295474"/>
            <a:ext cx="2798312" cy="3319377"/>
          </a:xfrm>
          <a:prstGeom prst="rect">
            <a:avLst/>
          </a:prstGeom>
        </p:spPr>
      </p:pic>
    </p:spTree>
    <p:extLst>
      <p:ext uri="{BB962C8B-B14F-4D97-AF65-F5344CB8AC3E}">
        <p14:creationId xmlns:p14="http://schemas.microsoft.com/office/powerpoint/2010/main" val="411815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04419C24-79A6-42A9-AA05-0E82A4F91965}"/>
              </a:ext>
            </a:extLst>
          </p:cNvPr>
          <p:cNvSpPr txBox="1">
            <a:spLocks noChangeArrowheads="1"/>
          </p:cNvSpPr>
          <p:nvPr/>
        </p:nvSpPr>
        <p:spPr bwMode="auto">
          <a:xfrm>
            <a:off x="301626" y="603250"/>
            <a:ext cx="7309409" cy="127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Evelynn Hammonds (Physics PhD)</a:t>
            </a:r>
          </a:p>
          <a:p>
            <a:pPr eaLnBrk="1" hangingPunct="1"/>
            <a:r>
              <a:rPr lang="en-US" sz="1700" dirty="0"/>
              <a:t>Professor and Department Chair</a:t>
            </a:r>
          </a:p>
          <a:p>
            <a:pPr eaLnBrk="1" hangingPunct="1"/>
            <a:r>
              <a:rPr lang="en-US" sz="1700" dirty="0"/>
              <a:t>Harvard College-Cambridge, MA</a:t>
            </a:r>
          </a:p>
          <a:p>
            <a:pPr eaLnBrk="1" hangingPunct="1"/>
            <a:endParaRPr lang="en-US" sz="1700" dirty="0"/>
          </a:p>
        </p:txBody>
      </p:sp>
      <p:sp>
        <p:nvSpPr>
          <p:cNvPr id="3" name="TextBox 13">
            <a:extLst>
              <a:ext uri="{FF2B5EF4-FFF2-40B4-BE49-F238E27FC236}">
                <a16:creationId xmlns:a16="http://schemas.microsoft.com/office/drawing/2014/main" id="{1E7116F3-4AE0-466F-BA04-802C365E224E}"/>
              </a:ext>
            </a:extLst>
          </p:cNvPr>
          <p:cNvSpPr txBox="1">
            <a:spLocks noChangeArrowheads="1"/>
          </p:cNvSpPr>
          <p:nvPr/>
        </p:nvSpPr>
        <p:spPr bwMode="auto">
          <a:xfrm>
            <a:off x="301626" y="1729988"/>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For Evelynn, there was no question that she was more interested in how physical things worked rather than studying questions about biology.</a:t>
            </a:r>
          </a:p>
        </p:txBody>
      </p:sp>
      <p:sp>
        <p:nvSpPr>
          <p:cNvPr id="4" name="TextBox 12">
            <a:extLst>
              <a:ext uri="{FF2B5EF4-FFF2-40B4-BE49-F238E27FC236}">
                <a16:creationId xmlns:a16="http://schemas.microsoft.com/office/drawing/2014/main" id="{11947119-1CE0-489E-8051-3275820DBCED}"/>
              </a:ext>
            </a:extLst>
          </p:cNvPr>
          <p:cNvSpPr txBox="1">
            <a:spLocks noChangeArrowheads="1"/>
          </p:cNvSpPr>
          <p:nvPr/>
        </p:nvSpPr>
        <p:spPr bwMode="auto">
          <a:xfrm>
            <a:off x="301626" y="3080492"/>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In college, she spent her summers working in the Bell Laboratories Summer Research Program for Women and Minorities. She loved working in the lab, which motivated her to pursue graduate study in physics.</a:t>
            </a:r>
          </a:p>
        </p:txBody>
      </p:sp>
      <p:sp>
        <p:nvSpPr>
          <p:cNvPr id="5" name="TextBox 11">
            <a:extLst>
              <a:ext uri="{FF2B5EF4-FFF2-40B4-BE49-F238E27FC236}">
                <a16:creationId xmlns:a16="http://schemas.microsoft.com/office/drawing/2014/main" id="{C67C3957-5C70-4E8B-933F-6E8D9971F002}"/>
              </a:ext>
            </a:extLst>
          </p:cNvPr>
          <p:cNvSpPr txBox="1">
            <a:spLocks noChangeArrowheads="1"/>
          </p:cNvSpPr>
          <p:nvPr/>
        </p:nvSpPr>
        <p:spPr bwMode="auto">
          <a:xfrm>
            <a:off x="301626" y="2465690"/>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 “From a very young age I was curious about how things worked in the world.”</a:t>
            </a:r>
          </a:p>
        </p:txBody>
      </p:sp>
      <p:sp>
        <p:nvSpPr>
          <p:cNvPr id="6" name="TextBox 11">
            <a:extLst>
              <a:ext uri="{FF2B5EF4-FFF2-40B4-BE49-F238E27FC236}">
                <a16:creationId xmlns:a16="http://schemas.microsoft.com/office/drawing/2014/main" id="{9BB50B52-1D3B-4F92-BA60-CA1266215706}"/>
              </a:ext>
            </a:extLst>
          </p:cNvPr>
          <p:cNvSpPr txBox="1">
            <a:spLocks noChangeArrowheads="1"/>
          </p:cNvSpPr>
          <p:nvPr/>
        </p:nvSpPr>
        <p:spPr bwMode="auto">
          <a:xfrm>
            <a:off x="301626" y="4087813"/>
            <a:ext cx="11318872"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t>After getting a Master’s from MIT, Evelynn worked as a software engineer, then pursued a PhD in the history of science. Currently, Evelynn conducts research on the intersections of science, technology, race and gender, and has served as the first African-American female dean of Harvard College.</a:t>
            </a:r>
          </a:p>
        </p:txBody>
      </p:sp>
      <p:sp>
        <p:nvSpPr>
          <p:cNvPr id="7" name="TextBox 12">
            <a:extLst>
              <a:ext uri="{FF2B5EF4-FFF2-40B4-BE49-F238E27FC236}">
                <a16:creationId xmlns:a16="http://schemas.microsoft.com/office/drawing/2014/main" id="{1A9A4E3C-7D09-42E1-91B8-59A895FBB9A6}"/>
              </a:ext>
            </a:extLst>
          </p:cNvPr>
          <p:cNvSpPr txBox="1">
            <a:spLocks noChangeArrowheads="1"/>
          </p:cNvSpPr>
          <p:nvPr/>
        </p:nvSpPr>
        <p:spPr bwMode="auto">
          <a:xfrm>
            <a:off x="342901" y="5272002"/>
            <a:ext cx="1131887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pPr>
            <a:r>
              <a:rPr lang="en-US" sz="1700" b="1" dirty="0">
                <a:solidFill>
                  <a:srgbClr val="00B0F0"/>
                </a:solidFill>
              </a:rPr>
              <a:t>“I am drawn toward hard problems in the work I do, and I use my physics background to think about the kind of evidence I need to support specific policy decisions,” says Evelynn.</a:t>
            </a:r>
          </a:p>
        </p:txBody>
      </p:sp>
      <p:pic>
        <p:nvPicPr>
          <p:cNvPr id="9" name="Picture 8">
            <a:extLst>
              <a:ext uri="{FF2B5EF4-FFF2-40B4-BE49-F238E27FC236}">
                <a16:creationId xmlns:a16="http://schemas.microsoft.com/office/drawing/2014/main" id="{8329E59E-6CD2-4C19-93ED-2B451BFDE26C}"/>
              </a:ext>
            </a:extLst>
          </p:cNvPr>
          <p:cNvPicPr>
            <a:picLocks noChangeAspect="1"/>
          </p:cNvPicPr>
          <p:nvPr/>
        </p:nvPicPr>
        <p:blipFill>
          <a:blip r:embed="rId2"/>
          <a:stretch>
            <a:fillRect/>
          </a:stretch>
        </p:blipFill>
        <p:spPr>
          <a:xfrm>
            <a:off x="8766173" y="81964"/>
            <a:ext cx="2895600" cy="3911600"/>
          </a:xfrm>
          <a:prstGeom prst="rect">
            <a:avLst/>
          </a:prstGeom>
          <a:ln w="19050">
            <a:solidFill>
              <a:srgbClr val="C00000"/>
            </a:solidFill>
          </a:ln>
        </p:spPr>
      </p:pic>
    </p:spTree>
    <p:extLst>
      <p:ext uri="{BB962C8B-B14F-4D97-AF65-F5344CB8AC3E}">
        <p14:creationId xmlns:p14="http://schemas.microsoft.com/office/powerpoint/2010/main" val="355984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F8D2D5E9-90A3-4D2B-940C-6FA356B527D7}"/>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Zahra </a:t>
            </a:r>
            <a:r>
              <a:rPr lang="en-US" sz="2600" b="1" dirty="0" err="1"/>
              <a:t>Hussaini</a:t>
            </a:r>
            <a:r>
              <a:rPr lang="en-US" sz="2600" b="1" dirty="0"/>
              <a:t> (Physics BS)</a:t>
            </a:r>
          </a:p>
          <a:p>
            <a:pPr eaLnBrk="1" hangingPunct="1"/>
            <a:r>
              <a:rPr lang="en-US" sz="1700" dirty="0"/>
              <a:t>Site Reliability Engineer at Google</a:t>
            </a:r>
          </a:p>
        </p:txBody>
      </p:sp>
      <p:sp>
        <p:nvSpPr>
          <p:cNvPr id="3" name="TextBox 13">
            <a:extLst>
              <a:ext uri="{FF2B5EF4-FFF2-40B4-BE49-F238E27FC236}">
                <a16:creationId xmlns:a16="http://schemas.microsoft.com/office/drawing/2014/main" id="{9D24BFED-0A6D-47EC-AA4C-2D9125FAD575}"/>
              </a:ext>
            </a:extLst>
          </p:cNvPr>
          <p:cNvSpPr txBox="1">
            <a:spLocks noChangeArrowheads="1"/>
          </p:cNvSpPr>
          <p:nvPr/>
        </p:nvSpPr>
        <p:spPr bwMode="auto">
          <a:xfrm>
            <a:off x="301626" y="1532985"/>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At Arizona State, Zahra began as a premed major, because her family pressured her toward a physician or lawyer careers.  She soon switched to materials engineering, but still felt that she was not gaining the deeper understanding of the world that she desired. So she switched again to physics.</a:t>
            </a:r>
          </a:p>
        </p:txBody>
      </p:sp>
      <p:sp>
        <p:nvSpPr>
          <p:cNvPr id="4" name="TextBox 13">
            <a:extLst>
              <a:ext uri="{FF2B5EF4-FFF2-40B4-BE49-F238E27FC236}">
                <a16:creationId xmlns:a16="http://schemas.microsoft.com/office/drawing/2014/main" id="{6951CC60-A284-41FD-9CFD-E854B8FCB865}"/>
              </a:ext>
            </a:extLst>
          </p:cNvPr>
          <p:cNvSpPr txBox="1">
            <a:spLocks noChangeArrowheads="1"/>
          </p:cNvSpPr>
          <p:nvPr/>
        </p:nvSpPr>
        <p:spPr bwMode="auto">
          <a:xfrm>
            <a:off x="301626" y="2847440"/>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graduating, Zahra got a job at NIST, but soon learned that she was not interested in a research career, deciding that she wanted to work for a tech company instead.</a:t>
            </a:r>
          </a:p>
        </p:txBody>
      </p:sp>
      <p:sp>
        <p:nvSpPr>
          <p:cNvPr id="5" name="TextBox 11">
            <a:extLst>
              <a:ext uri="{FF2B5EF4-FFF2-40B4-BE49-F238E27FC236}">
                <a16:creationId xmlns:a16="http://schemas.microsoft.com/office/drawing/2014/main" id="{C0E59298-6F70-434F-9EBE-71FED7A935D4}"/>
              </a:ext>
            </a:extLst>
          </p:cNvPr>
          <p:cNvSpPr txBox="1">
            <a:spLocks noChangeArrowheads="1"/>
          </p:cNvSpPr>
          <p:nvPr/>
        </p:nvSpPr>
        <p:spPr bwMode="auto">
          <a:xfrm>
            <a:off x="301626" y="3900285"/>
            <a:ext cx="1158874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“My motivation was just that I didn’t want to be…the best programmer in the room. I wanted to be around people that could teach me and where I could learn,” she explains.</a:t>
            </a:r>
          </a:p>
        </p:txBody>
      </p:sp>
      <p:sp>
        <p:nvSpPr>
          <p:cNvPr id="6" name="TextBox 13">
            <a:extLst>
              <a:ext uri="{FF2B5EF4-FFF2-40B4-BE49-F238E27FC236}">
                <a16:creationId xmlns:a16="http://schemas.microsoft.com/office/drawing/2014/main" id="{92ACFD20-89C5-4629-A38E-F54E67748EF5}"/>
              </a:ext>
            </a:extLst>
          </p:cNvPr>
          <p:cNvSpPr txBox="1">
            <a:spLocks noChangeArrowheads="1"/>
          </p:cNvSpPr>
          <p:nvPr/>
        </p:nvSpPr>
        <p:spPr bwMode="auto">
          <a:xfrm>
            <a:off x="301626" y="4691520"/>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Zahra eventually found a job as a software engineer at Google, working on satellite imagery. Now, she is a site reliability engineer, focusing on the reliability and maintainability of large systems. </a:t>
            </a:r>
          </a:p>
        </p:txBody>
      </p:sp>
      <p:sp>
        <p:nvSpPr>
          <p:cNvPr id="7" name="TextBox 11">
            <a:extLst>
              <a:ext uri="{FF2B5EF4-FFF2-40B4-BE49-F238E27FC236}">
                <a16:creationId xmlns:a16="http://schemas.microsoft.com/office/drawing/2014/main" id="{29DFAF7F-CF4D-4472-B2E8-A38B31001A77}"/>
              </a:ext>
            </a:extLst>
          </p:cNvPr>
          <p:cNvSpPr txBox="1">
            <a:spLocks noChangeArrowheads="1"/>
          </p:cNvSpPr>
          <p:nvPr/>
        </p:nvSpPr>
        <p:spPr bwMode="auto">
          <a:xfrm>
            <a:off x="301625" y="5482755"/>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think physics is an awesome degree because it teaches you a way of problem solving that is applicable to so many different fields.”</a:t>
            </a:r>
          </a:p>
        </p:txBody>
      </p:sp>
      <p:pic>
        <p:nvPicPr>
          <p:cNvPr id="9" name="Picture 8" descr="A person smiling for the camera&#10;&#10;Description automatically generated">
            <a:extLst>
              <a:ext uri="{FF2B5EF4-FFF2-40B4-BE49-F238E27FC236}">
                <a16:creationId xmlns:a16="http://schemas.microsoft.com/office/drawing/2014/main" id="{8F2BAE49-198F-4562-B418-E623B4EEC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306" y="408809"/>
            <a:ext cx="3315794" cy="3315794"/>
          </a:xfrm>
          <a:prstGeom prst="rect">
            <a:avLst/>
          </a:prstGeom>
        </p:spPr>
      </p:pic>
    </p:spTree>
    <p:extLst>
      <p:ext uri="{BB962C8B-B14F-4D97-AF65-F5344CB8AC3E}">
        <p14:creationId xmlns:p14="http://schemas.microsoft.com/office/powerpoint/2010/main" val="143658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97097-3BF7-4C18-B71D-BFBC8172B854}"/>
              </a:ext>
            </a:extLst>
          </p:cNvPr>
          <p:cNvSpPr/>
          <p:nvPr/>
        </p:nvSpPr>
        <p:spPr>
          <a:xfrm>
            <a:off x="334652" y="127262"/>
            <a:ext cx="2351987" cy="369332"/>
          </a:xfrm>
          <a:prstGeom prst="rect">
            <a:avLst/>
          </a:prstGeom>
          <a:solidFill>
            <a:srgbClr val="B92326"/>
          </a:solidFill>
          <a:ln>
            <a:solidFill>
              <a:srgbClr val="B923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793CCE8-B683-4F83-88CB-EF1C958C0C6E}"/>
              </a:ext>
            </a:extLst>
          </p:cNvPr>
          <p:cNvSpPr txBox="1"/>
          <p:nvPr/>
        </p:nvSpPr>
        <p:spPr>
          <a:xfrm>
            <a:off x="406492" y="127262"/>
            <a:ext cx="2078454" cy="369332"/>
          </a:xfrm>
          <a:prstGeom prst="rect">
            <a:avLst/>
          </a:prstGeom>
          <a:noFill/>
        </p:spPr>
        <p:txBody>
          <a:bodyPr wrap="none" rtlCol="0">
            <a:spAutoFit/>
          </a:bodyPr>
          <a:lstStyle/>
          <a:p>
            <a:r>
              <a:rPr lang="en-US" b="1" dirty="0">
                <a:solidFill>
                  <a:schemeClr val="bg1"/>
                </a:solidFill>
              </a:rPr>
              <a:t>DID YOU KNOW?</a:t>
            </a:r>
          </a:p>
        </p:txBody>
      </p:sp>
      <p:sp>
        <p:nvSpPr>
          <p:cNvPr id="7" name="Rectangle 6">
            <a:extLst>
              <a:ext uri="{FF2B5EF4-FFF2-40B4-BE49-F238E27FC236}">
                <a16:creationId xmlns:a16="http://schemas.microsoft.com/office/drawing/2014/main" id="{11334243-4990-47B4-AE79-DC2FBA4AFEC0}"/>
              </a:ext>
            </a:extLst>
          </p:cNvPr>
          <p:cNvSpPr/>
          <p:nvPr/>
        </p:nvSpPr>
        <p:spPr>
          <a:xfrm>
            <a:off x="9667188" y="6292392"/>
            <a:ext cx="2248292" cy="523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C2352864-2C5F-4C02-A40B-37193D616B5F}"/>
              </a:ext>
            </a:extLst>
          </p:cNvPr>
          <p:cNvSpPr txBox="1">
            <a:spLocks/>
          </p:cNvSpPr>
          <p:nvPr/>
        </p:nvSpPr>
        <p:spPr>
          <a:xfrm>
            <a:off x="174625" y="625475"/>
            <a:ext cx="4246563" cy="7588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dirty="0"/>
              <a:t>An Astronomy Bachelors Degree Pays</a:t>
            </a:r>
          </a:p>
        </p:txBody>
      </p:sp>
      <p:sp>
        <p:nvSpPr>
          <p:cNvPr id="10" name="TextBox 9">
            <a:extLst>
              <a:ext uri="{FF2B5EF4-FFF2-40B4-BE49-F238E27FC236}">
                <a16:creationId xmlns:a16="http://schemas.microsoft.com/office/drawing/2014/main" id="{5B98BB8B-CA54-42B5-B3BC-B10EB8409CD7}"/>
              </a:ext>
            </a:extLst>
          </p:cNvPr>
          <p:cNvSpPr txBox="1"/>
          <p:nvPr/>
        </p:nvSpPr>
        <p:spPr>
          <a:xfrm>
            <a:off x="259237" y="1720392"/>
            <a:ext cx="3082007" cy="4524315"/>
          </a:xfrm>
          <a:prstGeom prst="rect">
            <a:avLst/>
          </a:prstGeom>
          <a:noFill/>
        </p:spPr>
        <p:txBody>
          <a:bodyPr wrap="square" rtlCol="0">
            <a:spAutoFit/>
          </a:bodyPr>
          <a:lstStyle/>
          <a:p>
            <a:pPr marL="285750" indent="-285750">
              <a:buFont typeface="Arial" panose="020B0604020202020204" pitchFamily="34" charset="0"/>
              <a:buChar char="•"/>
            </a:pPr>
            <a:r>
              <a:rPr lang="en-US" dirty="0"/>
              <a:t>In 2014, 2015 and 2016, 50% of astronomy bachelors entered the job market.</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 those, over half were employed in the private sector.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majority of private sector jobs, over 70%, were in STEM fields, with a median salary of over $50K</a:t>
            </a:r>
          </a:p>
        </p:txBody>
      </p:sp>
      <p:sp>
        <p:nvSpPr>
          <p:cNvPr id="12" name="TextBox 11">
            <a:extLst>
              <a:ext uri="{FF2B5EF4-FFF2-40B4-BE49-F238E27FC236}">
                <a16:creationId xmlns:a16="http://schemas.microsoft.com/office/drawing/2014/main" id="{380C2078-CECE-40E8-9EA5-FE2442FDD721}"/>
              </a:ext>
            </a:extLst>
          </p:cNvPr>
          <p:cNvSpPr txBox="1">
            <a:spLocks noChangeArrowheads="1"/>
          </p:cNvSpPr>
          <p:nvPr/>
        </p:nvSpPr>
        <p:spPr bwMode="auto">
          <a:xfrm>
            <a:off x="0" y="6444456"/>
            <a:ext cx="3416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Arial" charset="0"/>
              </a:defRPr>
            </a:lvl1pPr>
            <a:lvl2pPr marL="37931725" indent="-37474525">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dirty="0"/>
              <a:t>Learn more: </a:t>
            </a:r>
            <a:r>
              <a:rPr lang="en-US" sz="1800" b="1" dirty="0" err="1">
                <a:solidFill>
                  <a:srgbClr val="0066FF"/>
                </a:solidFill>
              </a:rPr>
              <a:t>aip.org</a:t>
            </a:r>
            <a:r>
              <a:rPr lang="en-US" sz="1800" b="1" dirty="0">
                <a:solidFill>
                  <a:srgbClr val="0066FF"/>
                </a:solidFill>
              </a:rPr>
              <a:t>/statistics</a:t>
            </a:r>
          </a:p>
        </p:txBody>
      </p:sp>
      <p:pic>
        <p:nvPicPr>
          <p:cNvPr id="6" name="Picture 5" descr="A picture containing kitchen&#10;&#10;Description automatically generated">
            <a:extLst>
              <a:ext uri="{FF2B5EF4-FFF2-40B4-BE49-F238E27FC236}">
                <a16:creationId xmlns:a16="http://schemas.microsoft.com/office/drawing/2014/main" id="{AE5146F8-CF7F-498B-82B9-38618B9A5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184" y="2154755"/>
            <a:ext cx="6336600" cy="3416320"/>
          </a:xfrm>
          <a:prstGeom prst="rect">
            <a:avLst/>
          </a:prstGeom>
        </p:spPr>
      </p:pic>
      <p:sp>
        <p:nvSpPr>
          <p:cNvPr id="9" name="TextBox 8">
            <a:extLst>
              <a:ext uri="{FF2B5EF4-FFF2-40B4-BE49-F238E27FC236}">
                <a16:creationId xmlns:a16="http://schemas.microsoft.com/office/drawing/2014/main" id="{D4C42461-DC39-483D-A816-127697B9280B}"/>
              </a:ext>
            </a:extLst>
          </p:cNvPr>
          <p:cNvSpPr txBox="1"/>
          <p:nvPr/>
        </p:nvSpPr>
        <p:spPr>
          <a:xfrm>
            <a:off x="4046283" y="1866258"/>
            <a:ext cx="1557879" cy="646331"/>
          </a:xfrm>
          <a:prstGeom prst="rect">
            <a:avLst/>
          </a:prstGeom>
          <a:noFill/>
        </p:spPr>
        <p:txBody>
          <a:bodyPr wrap="square" rtlCol="0">
            <a:spAutoFit/>
          </a:bodyPr>
          <a:lstStyle/>
          <a:p>
            <a:r>
              <a:rPr lang="en-US" dirty="0"/>
              <a:t>Employment Sector</a:t>
            </a:r>
          </a:p>
        </p:txBody>
      </p:sp>
      <p:sp>
        <p:nvSpPr>
          <p:cNvPr id="13" name="TextBox 12">
            <a:extLst>
              <a:ext uri="{FF2B5EF4-FFF2-40B4-BE49-F238E27FC236}">
                <a16:creationId xmlns:a16="http://schemas.microsoft.com/office/drawing/2014/main" id="{6023E681-A964-4B40-AE40-9705A05577FF}"/>
              </a:ext>
            </a:extLst>
          </p:cNvPr>
          <p:cNvSpPr txBox="1"/>
          <p:nvPr/>
        </p:nvSpPr>
        <p:spPr>
          <a:xfrm>
            <a:off x="4046283" y="3144660"/>
            <a:ext cx="1697901" cy="646331"/>
          </a:xfrm>
          <a:prstGeom prst="rect">
            <a:avLst/>
          </a:prstGeom>
          <a:noFill/>
        </p:spPr>
        <p:txBody>
          <a:bodyPr wrap="none" rtlCol="0">
            <a:spAutoFit/>
          </a:bodyPr>
          <a:lstStyle/>
          <a:p>
            <a:r>
              <a:rPr lang="en-US" dirty="0"/>
              <a:t>Private Sector </a:t>
            </a:r>
          </a:p>
          <a:p>
            <a:r>
              <a:rPr lang="en-US" dirty="0"/>
              <a:t>STEM</a:t>
            </a:r>
          </a:p>
        </p:txBody>
      </p:sp>
      <p:sp>
        <p:nvSpPr>
          <p:cNvPr id="14" name="TextBox 13">
            <a:extLst>
              <a:ext uri="{FF2B5EF4-FFF2-40B4-BE49-F238E27FC236}">
                <a16:creationId xmlns:a16="http://schemas.microsoft.com/office/drawing/2014/main" id="{D7EBF9AB-195D-4A6A-87C2-3D39434351C0}"/>
              </a:ext>
            </a:extLst>
          </p:cNvPr>
          <p:cNvSpPr txBox="1"/>
          <p:nvPr/>
        </p:nvSpPr>
        <p:spPr>
          <a:xfrm>
            <a:off x="4046283" y="3982549"/>
            <a:ext cx="1236236" cy="646331"/>
          </a:xfrm>
          <a:prstGeom prst="rect">
            <a:avLst/>
          </a:prstGeom>
          <a:noFill/>
        </p:spPr>
        <p:txBody>
          <a:bodyPr wrap="none" rtlCol="0">
            <a:spAutoFit/>
          </a:bodyPr>
          <a:lstStyle/>
          <a:p>
            <a:r>
              <a:rPr lang="en-US" dirty="0"/>
              <a:t>College or</a:t>
            </a:r>
          </a:p>
          <a:p>
            <a:r>
              <a:rPr lang="en-US" dirty="0"/>
              <a:t>University</a:t>
            </a:r>
          </a:p>
        </p:txBody>
      </p:sp>
      <p:sp>
        <p:nvSpPr>
          <p:cNvPr id="15" name="TextBox 14">
            <a:extLst>
              <a:ext uri="{FF2B5EF4-FFF2-40B4-BE49-F238E27FC236}">
                <a16:creationId xmlns:a16="http://schemas.microsoft.com/office/drawing/2014/main" id="{7D58AE66-4898-4D61-A1EE-FA65361E1534}"/>
              </a:ext>
            </a:extLst>
          </p:cNvPr>
          <p:cNvSpPr txBox="1"/>
          <p:nvPr/>
        </p:nvSpPr>
        <p:spPr>
          <a:xfrm>
            <a:off x="7640341" y="1535726"/>
            <a:ext cx="2544286" cy="369332"/>
          </a:xfrm>
          <a:prstGeom prst="rect">
            <a:avLst/>
          </a:prstGeom>
          <a:noFill/>
        </p:spPr>
        <p:txBody>
          <a:bodyPr wrap="none" rtlCol="0">
            <a:spAutoFit/>
          </a:bodyPr>
          <a:lstStyle/>
          <a:p>
            <a:r>
              <a:rPr lang="en-US" dirty="0"/>
              <a:t>Salaries (in thousands)</a:t>
            </a:r>
          </a:p>
        </p:txBody>
      </p:sp>
      <p:sp>
        <p:nvSpPr>
          <p:cNvPr id="16" name="TextBox 15">
            <a:extLst>
              <a:ext uri="{FF2B5EF4-FFF2-40B4-BE49-F238E27FC236}">
                <a16:creationId xmlns:a16="http://schemas.microsoft.com/office/drawing/2014/main" id="{5C277A8D-C6AF-4826-8E39-38BF5EE84D0F}"/>
              </a:ext>
            </a:extLst>
          </p:cNvPr>
          <p:cNvSpPr txBox="1"/>
          <p:nvPr/>
        </p:nvSpPr>
        <p:spPr>
          <a:xfrm>
            <a:off x="5568739" y="1820091"/>
            <a:ext cx="6773494" cy="338554"/>
          </a:xfrm>
          <a:prstGeom prst="rect">
            <a:avLst/>
          </a:prstGeom>
          <a:noFill/>
        </p:spPr>
        <p:txBody>
          <a:bodyPr wrap="square" rtlCol="0">
            <a:spAutoFit/>
          </a:bodyPr>
          <a:lstStyle/>
          <a:p>
            <a:r>
              <a:rPr lang="en-US" sz="1600" dirty="0"/>
              <a:t>$0       $10      $20      $30      $40      $50       $60      $70      $80      $90</a:t>
            </a:r>
          </a:p>
        </p:txBody>
      </p:sp>
      <p:pic>
        <p:nvPicPr>
          <p:cNvPr id="18" name="Picture 17">
            <a:extLst>
              <a:ext uri="{FF2B5EF4-FFF2-40B4-BE49-F238E27FC236}">
                <a16:creationId xmlns:a16="http://schemas.microsoft.com/office/drawing/2014/main" id="{23953F29-E406-4EC1-8CC9-D8F172FC9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623" y="5651565"/>
            <a:ext cx="8379018" cy="961910"/>
          </a:xfrm>
          <a:prstGeom prst="rect">
            <a:avLst/>
          </a:prstGeom>
        </p:spPr>
      </p:pic>
      <p:sp>
        <p:nvSpPr>
          <p:cNvPr id="19" name="TextBox 18">
            <a:extLst>
              <a:ext uri="{FF2B5EF4-FFF2-40B4-BE49-F238E27FC236}">
                <a16:creationId xmlns:a16="http://schemas.microsoft.com/office/drawing/2014/main" id="{4E84FDE4-2B19-4734-9E06-C6799C58F87C}"/>
              </a:ext>
            </a:extLst>
          </p:cNvPr>
          <p:cNvSpPr txBox="1"/>
          <p:nvPr/>
        </p:nvSpPr>
        <p:spPr>
          <a:xfrm>
            <a:off x="4612553" y="801619"/>
            <a:ext cx="7579447" cy="400110"/>
          </a:xfrm>
          <a:prstGeom prst="rect">
            <a:avLst/>
          </a:prstGeom>
          <a:noFill/>
        </p:spPr>
        <p:txBody>
          <a:bodyPr wrap="none" rtlCol="0">
            <a:spAutoFit/>
          </a:bodyPr>
          <a:lstStyle/>
          <a:p>
            <a:r>
              <a:rPr lang="en-US" sz="2000" b="1" dirty="0"/>
              <a:t>Starting Salaries for Astronomy Bachelors (2014, 2015, 2016)</a:t>
            </a:r>
          </a:p>
        </p:txBody>
      </p:sp>
    </p:spTree>
    <p:extLst>
      <p:ext uri="{BB962C8B-B14F-4D97-AF65-F5344CB8AC3E}">
        <p14:creationId xmlns:p14="http://schemas.microsoft.com/office/powerpoint/2010/main" val="2822271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2F60258A-71D9-46FC-A216-3A5F2EB5F296}"/>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Alison </a:t>
            </a:r>
            <a:r>
              <a:rPr lang="en-US" sz="2600" b="1" dirty="0" err="1"/>
              <a:t>Binkowski</a:t>
            </a:r>
            <a:r>
              <a:rPr lang="en-US" sz="2600" b="1" dirty="0"/>
              <a:t> (Physics BS)</a:t>
            </a:r>
          </a:p>
          <a:p>
            <a:pPr eaLnBrk="1" hangingPunct="1"/>
            <a:r>
              <a:rPr lang="en-US" sz="1700" dirty="0"/>
              <a:t>Policy Analyst at the Government Accountability Office</a:t>
            </a:r>
          </a:p>
        </p:txBody>
      </p:sp>
      <p:sp>
        <p:nvSpPr>
          <p:cNvPr id="3" name="TextBox 11">
            <a:extLst>
              <a:ext uri="{FF2B5EF4-FFF2-40B4-BE49-F238E27FC236}">
                <a16:creationId xmlns:a16="http://schemas.microsoft.com/office/drawing/2014/main" id="{EDC0A077-69E5-4E63-94CD-485CAD591028}"/>
              </a:ext>
            </a:extLst>
          </p:cNvPr>
          <p:cNvSpPr txBox="1">
            <a:spLocks noChangeArrowheads="1"/>
          </p:cNvSpPr>
          <p:nvPr/>
        </p:nvSpPr>
        <p:spPr bwMode="auto">
          <a:xfrm>
            <a:off x="301626" y="1520656"/>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Alison “was always interested in how the world worked: from why objects fall to what was at the ‘edge’ of the universe.”</a:t>
            </a:r>
          </a:p>
        </p:txBody>
      </p:sp>
      <p:sp>
        <p:nvSpPr>
          <p:cNvPr id="4" name="TextBox 13">
            <a:extLst>
              <a:ext uri="{FF2B5EF4-FFF2-40B4-BE49-F238E27FC236}">
                <a16:creationId xmlns:a16="http://schemas.microsoft.com/office/drawing/2014/main" id="{1F21AC03-10B8-4EF2-BB54-F2D2F2E7D0EE}"/>
              </a:ext>
            </a:extLst>
          </p:cNvPr>
          <p:cNvSpPr txBox="1">
            <a:spLocks noChangeArrowheads="1"/>
          </p:cNvSpPr>
          <p:nvPr/>
        </p:nvSpPr>
        <p:spPr bwMode="auto">
          <a:xfrm>
            <a:off x="301626" y="2299562"/>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Alison has a passion for international health care issues that have led to volunteering experiences throughout the world, including at a clinic in Costa Rica, at an international non-governmental organization in China, and in Senegal and Mali with the United Nations.</a:t>
            </a:r>
          </a:p>
        </p:txBody>
      </p:sp>
      <p:sp>
        <p:nvSpPr>
          <p:cNvPr id="5" name="TextBox 13">
            <a:extLst>
              <a:ext uri="{FF2B5EF4-FFF2-40B4-BE49-F238E27FC236}">
                <a16:creationId xmlns:a16="http://schemas.microsoft.com/office/drawing/2014/main" id="{DB60BCA4-8EF4-4678-AFC6-AB7778F27EF8}"/>
              </a:ext>
            </a:extLst>
          </p:cNvPr>
          <p:cNvSpPr txBox="1">
            <a:spLocks noChangeArrowheads="1"/>
          </p:cNvSpPr>
          <p:nvPr/>
        </p:nvSpPr>
        <p:spPr bwMode="auto">
          <a:xfrm>
            <a:off x="301626" y="3601688"/>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Now, Alison works as a policy analyst for the Government Accountability Office. Her physics training has given her powerful critical thinking skills, that she uses to find creative solutions to complex policy problems.</a:t>
            </a:r>
          </a:p>
        </p:txBody>
      </p:sp>
      <p:sp>
        <p:nvSpPr>
          <p:cNvPr id="6" name="TextBox 11">
            <a:extLst>
              <a:ext uri="{FF2B5EF4-FFF2-40B4-BE49-F238E27FC236}">
                <a16:creationId xmlns:a16="http://schemas.microsoft.com/office/drawing/2014/main" id="{AF91F778-1AE8-4577-A5A5-8B5035D700AD}"/>
              </a:ext>
            </a:extLst>
          </p:cNvPr>
          <p:cNvSpPr txBox="1">
            <a:spLocks noChangeArrowheads="1"/>
          </p:cNvSpPr>
          <p:nvPr/>
        </p:nvSpPr>
        <p:spPr bwMode="auto">
          <a:xfrm>
            <a:off x="301626" y="4642204"/>
            <a:ext cx="1158874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“Many fields – including international development and health policy – need more people with strong analytic backgrounds,” she says. “My analytic training helped me stand out from other candidates to get my current job at the GAO”</a:t>
            </a:r>
          </a:p>
        </p:txBody>
      </p:sp>
      <p:pic>
        <p:nvPicPr>
          <p:cNvPr id="8" name="Picture 7" descr="A person posing for the camera&#10;&#10;Description automatically generated">
            <a:extLst>
              <a:ext uri="{FF2B5EF4-FFF2-40B4-BE49-F238E27FC236}">
                <a16:creationId xmlns:a16="http://schemas.microsoft.com/office/drawing/2014/main" id="{78CC347C-707E-490E-839B-1420AAB08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4172" y="349196"/>
            <a:ext cx="2760518" cy="3900732"/>
          </a:xfrm>
          <a:prstGeom prst="rect">
            <a:avLst/>
          </a:prstGeom>
        </p:spPr>
      </p:pic>
    </p:spTree>
    <p:extLst>
      <p:ext uri="{BB962C8B-B14F-4D97-AF65-F5344CB8AC3E}">
        <p14:creationId xmlns:p14="http://schemas.microsoft.com/office/powerpoint/2010/main" val="287314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593DC176-D706-4916-95A2-6D1B7B8351A5}"/>
              </a:ext>
            </a:extLst>
          </p:cNvPr>
          <p:cNvSpPr txBox="1">
            <a:spLocks noChangeArrowheads="1"/>
          </p:cNvSpPr>
          <p:nvPr/>
        </p:nvSpPr>
        <p:spPr bwMode="auto">
          <a:xfrm>
            <a:off x="301626" y="603250"/>
            <a:ext cx="7309409"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err="1"/>
              <a:t>Desiré</a:t>
            </a:r>
            <a:r>
              <a:rPr lang="en-US" sz="2600" b="1" dirty="0"/>
              <a:t> Whitmore (Chemical and Material Physics PhD)</a:t>
            </a:r>
          </a:p>
          <a:p>
            <a:pPr eaLnBrk="1" hangingPunct="1"/>
            <a:r>
              <a:rPr lang="en-US" sz="1700" dirty="0"/>
              <a:t>Senior Physics Educator at Exploratorium</a:t>
            </a:r>
          </a:p>
        </p:txBody>
      </p:sp>
      <p:sp>
        <p:nvSpPr>
          <p:cNvPr id="3" name="TextBox 13">
            <a:extLst>
              <a:ext uri="{FF2B5EF4-FFF2-40B4-BE49-F238E27FC236}">
                <a16:creationId xmlns:a16="http://schemas.microsoft.com/office/drawing/2014/main" id="{A454B59B-153B-4382-8F9E-A6B73E1A5A72}"/>
              </a:ext>
            </a:extLst>
          </p:cNvPr>
          <p:cNvSpPr txBox="1">
            <a:spLocks noChangeArrowheads="1"/>
          </p:cNvSpPr>
          <p:nvPr/>
        </p:nvSpPr>
        <p:spPr bwMode="auto">
          <a:xfrm>
            <a:off x="301626" y="1882103"/>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err="1"/>
              <a:t>Desiré</a:t>
            </a:r>
            <a:r>
              <a:rPr lang="en-US" sz="1700" dirty="0"/>
              <a:t> always enjoyed learning about science, engineering and math, in particular taking things apart and putting them back together. She majored in chemical engineering in college but found that the courses were not as stimulating as her introductory physics classes had been.</a:t>
            </a:r>
          </a:p>
        </p:txBody>
      </p:sp>
      <p:sp>
        <p:nvSpPr>
          <p:cNvPr id="4" name="TextBox 13">
            <a:extLst>
              <a:ext uri="{FF2B5EF4-FFF2-40B4-BE49-F238E27FC236}">
                <a16:creationId xmlns:a16="http://schemas.microsoft.com/office/drawing/2014/main" id="{0C9CC941-E37C-4AA5-BCC8-80D222033EEB}"/>
              </a:ext>
            </a:extLst>
          </p:cNvPr>
          <p:cNvSpPr txBox="1">
            <a:spLocks noChangeArrowheads="1"/>
          </p:cNvSpPr>
          <p:nvPr/>
        </p:nvSpPr>
        <p:spPr bwMode="auto">
          <a:xfrm>
            <a:off x="301626" y="3145567"/>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In grad school, </a:t>
            </a:r>
            <a:r>
              <a:rPr lang="en-US" sz="1700" dirty="0" err="1"/>
              <a:t>Desiré</a:t>
            </a:r>
            <a:r>
              <a:rPr lang="en-US" sz="1700" dirty="0"/>
              <a:t> realized that she also loved teaching while working at a local kids’ museum. After completing her postdoc at UC Berkeley, she decided to look for a job in teaching. </a:t>
            </a:r>
          </a:p>
        </p:txBody>
      </p:sp>
      <p:sp>
        <p:nvSpPr>
          <p:cNvPr id="5" name="TextBox 11">
            <a:extLst>
              <a:ext uri="{FF2B5EF4-FFF2-40B4-BE49-F238E27FC236}">
                <a16:creationId xmlns:a16="http://schemas.microsoft.com/office/drawing/2014/main" id="{0BB3871B-B14E-4B9A-8EA8-7B4E2F59246A}"/>
              </a:ext>
            </a:extLst>
          </p:cNvPr>
          <p:cNvSpPr txBox="1">
            <a:spLocks noChangeArrowheads="1"/>
          </p:cNvSpPr>
          <p:nvPr/>
        </p:nvSpPr>
        <p:spPr bwMode="auto">
          <a:xfrm>
            <a:off x="301626" y="4147421"/>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like taking really complex ideas and turning them into something that a [layperson] can understand, including a child,” she says.</a:t>
            </a:r>
          </a:p>
        </p:txBody>
      </p:sp>
      <p:sp>
        <p:nvSpPr>
          <p:cNvPr id="6" name="TextBox 13">
            <a:extLst>
              <a:ext uri="{FF2B5EF4-FFF2-40B4-BE49-F238E27FC236}">
                <a16:creationId xmlns:a16="http://schemas.microsoft.com/office/drawing/2014/main" id="{8CD4E724-789E-45F5-AADF-3D3A4D1EAA20}"/>
              </a:ext>
            </a:extLst>
          </p:cNvPr>
          <p:cNvSpPr txBox="1">
            <a:spLocks noChangeArrowheads="1"/>
          </p:cNvSpPr>
          <p:nvPr/>
        </p:nvSpPr>
        <p:spPr bwMode="auto">
          <a:xfrm>
            <a:off x="301626" y="4887665"/>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At the Exploratorium in San Francisco, </a:t>
            </a:r>
            <a:r>
              <a:rPr lang="en-US" sz="1700" dirty="0" err="1"/>
              <a:t>Desiré</a:t>
            </a:r>
            <a:r>
              <a:rPr lang="en-US" sz="1700" dirty="0"/>
              <a:t> works on public programing, exhibit development, training employees and professional development experiences for middle and high school teachers.</a:t>
            </a:r>
          </a:p>
        </p:txBody>
      </p:sp>
      <p:sp>
        <p:nvSpPr>
          <p:cNvPr id="7" name="TextBox 11">
            <a:extLst>
              <a:ext uri="{FF2B5EF4-FFF2-40B4-BE49-F238E27FC236}">
                <a16:creationId xmlns:a16="http://schemas.microsoft.com/office/drawing/2014/main" id="{71DEF348-CE84-4877-8109-67FAED4C93BB}"/>
              </a:ext>
            </a:extLst>
          </p:cNvPr>
          <p:cNvSpPr txBox="1">
            <a:spLocks noChangeArrowheads="1"/>
          </p:cNvSpPr>
          <p:nvPr/>
        </p:nvSpPr>
        <p:spPr bwMode="auto">
          <a:xfrm>
            <a:off x="301626" y="5627909"/>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get to go down to the museum floor and play with the exhibits…to figure out [the best concepts that I can teach,” </a:t>
            </a:r>
            <a:r>
              <a:rPr lang="en-US" sz="1700" b="1" dirty="0" err="1">
                <a:solidFill>
                  <a:srgbClr val="00B0F0"/>
                </a:solidFill>
              </a:rPr>
              <a:t>Desiré</a:t>
            </a:r>
            <a:r>
              <a:rPr lang="en-US" sz="1700" b="1" dirty="0">
                <a:solidFill>
                  <a:srgbClr val="00B0F0"/>
                </a:solidFill>
              </a:rPr>
              <a:t> says. “You can teach a whole week’s worth of lessons on one exhibit.”</a:t>
            </a:r>
          </a:p>
        </p:txBody>
      </p:sp>
      <p:pic>
        <p:nvPicPr>
          <p:cNvPr id="9" name="Picture 8" descr="A close up of a boy&#10;&#10;Description automatically generated">
            <a:extLst>
              <a:ext uri="{FF2B5EF4-FFF2-40B4-BE49-F238E27FC236}">
                <a16:creationId xmlns:a16="http://schemas.microsoft.com/office/drawing/2014/main" id="{FDE88398-05AF-47DD-9177-F26E48C44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306" y="386727"/>
            <a:ext cx="3636003" cy="3636003"/>
          </a:xfrm>
          <a:prstGeom prst="rect">
            <a:avLst/>
          </a:prstGeom>
        </p:spPr>
      </p:pic>
    </p:spTree>
    <p:extLst>
      <p:ext uri="{BB962C8B-B14F-4D97-AF65-F5344CB8AC3E}">
        <p14:creationId xmlns:p14="http://schemas.microsoft.com/office/powerpoint/2010/main" val="18422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20295B84-A622-49E5-B0D7-42729D3103D9}"/>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Julia </a:t>
            </a:r>
            <a:r>
              <a:rPr lang="en-US" sz="2600" b="1" dirty="0" err="1"/>
              <a:t>Scherschligt</a:t>
            </a:r>
            <a:r>
              <a:rPr lang="en-US" sz="2600" b="1" dirty="0"/>
              <a:t> (Physics MS)</a:t>
            </a:r>
          </a:p>
          <a:p>
            <a:pPr eaLnBrk="1" hangingPunct="1"/>
            <a:r>
              <a:rPr lang="en-US" sz="1700" dirty="0"/>
              <a:t>Physicist at National Institute of Standards and Technology</a:t>
            </a:r>
          </a:p>
        </p:txBody>
      </p:sp>
      <p:sp>
        <p:nvSpPr>
          <p:cNvPr id="3" name="TextBox 13">
            <a:extLst>
              <a:ext uri="{FF2B5EF4-FFF2-40B4-BE49-F238E27FC236}">
                <a16:creationId xmlns:a16="http://schemas.microsoft.com/office/drawing/2014/main" id="{27C8A149-0C40-41BE-847C-12DFD4E9D444}"/>
              </a:ext>
            </a:extLst>
          </p:cNvPr>
          <p:cNvSpPr txBox="1">
            <a:spLocks noChangeArrowheads="1"/>
          </p:cNvSpPr>
          <p:nvPr/>
        </p:nvSpPr>
        <p:spPr bwMode="auto">
          <a:xfrm>
            <a:off x="301626" y="1480321"/>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In high school, Julia like the objective nature of physics, and went on to study physics and math in college. After graduating, she was unsure of career options for bachelor’s degree recipients, so she decided to go to graduate school.</a:t>
            </a:r>
          </a:p>
        </p:txBody>
      </p:sp>
      <p:sp>
        <p:nvSpPr>
          <p:cNvPr id="4" name="TextBox 13">
            <a:extLst>
              <a:ext uri="{FF2B5EF4-FFF2-40B4-BE49-F238E27FC236}">
                <a16:creationId xmlns:a16="http://schemas.microsoft.com/office/drawing/2014/main" id="{A6649772-7A2C-4751-9761-5100B99A59D0}"/>
              </a:ext>
            </a:extLst>
          </p:cNvPr>
          <p:cNvSpPr txBox="1">
            <a:spLocks noChangeArrowheads="1"/>
          </p:cNvSpPr>
          <p:nvPr/>
        </p:nvSpPr>
        <p:spPr bwMode="auto">
          <a:xfrm>
            <a:off x="301626" y="2480502"/>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Julia found that graduate school did not fit her needs and chose not to continue after earning her Master’s degree. She still loved physics and found a position at the National Institute of Standards and Technology (NIST), supporting users of the neutron facility.</a:t>
            </a:r>
          </a:p>
        </p:txBody>
      </p:sp>
      <p:sp>
        <p:nvSpPr>
          <p:cNvPr id="5" name="TextBox 11">
            <a:extLst>
              <a:ext uri="{FF2B5EF4-FFF2-40B4-BE49-F238E27FC236}">
                <a16:creationId xmlns:a16="http://schemas.microsoft.com/office/drawing/2014/main" id="{B2C989ED-D379-48EC-8BC7-8A4008C0AFAA}"/>
              </a:ext>
            </a:extLst>
          </p:cNvPr>
          <p:cNvSpPr txBox="1">
            <a:spLocks noChangeArrowheads="1"/>
          </p:cNvSpPr>
          <p:nvPr/>
        </p:nvSpPr>
        <p:spPr bwMode="auto">
          <a:xfrm>
            <a:off x="301626" y="3782935"/>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was super happy to be back in physics…It was like sort of a customer service role but with a lot of technical content.”</a:t>
            </a:r>
          </a:p>
        </p:txBody>
      </p:sp>
      <p:sp>
        <p:nvSpPr>
          <p:cNvPr id="6" name="TextBox 13">
            <a:extLst>
              <a:ext uri="{FF2B5EF4-FFF2-40B4-BE49-F238E27FC236}">
                <a16:creationId xmlns:a16="http://schemas.microsoft.com/office/drawing/2014/main" id="{A2DA1963-001C-4088-8EEA-A6467D0F2795}"/>
              </a:ext>
            </a:extLst>
          </p:cNvPr>
          <p:cNvSpPr txBox="1">
            <a:spLocks noChangeArrowheads="1"/>
          </p:cNvSpPr>
          <p:nvPr/>
        </p:nvSpPr>
        <p:spPr bwMode="auto">
          <a:xfrm>
            <a:off x="301626" y="4598980"/>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Julia has worked in several groups at NIST, and currently works in the thermodynamic metrology group, and has risen to lead the team, which focuses on temperature, pressure and humidity.</a:t>
            </a:r>
          </a:p>
        </p:txBody>
      </p:sp>
      <p:sp>
        <p:nvSpPr>
          <p:cNvPr id="7" name="TextBox 11">
            <a:extLst>
              <a:ext uri="{FF2B5EF4-FFF2-40B4-BE49-F238E27FC236}">
                <a16:creationId xmlns:a16="http://schemas.microsoft.com/office/drawing/2014/main" id="{7E72930A-C1DD-4B7F-A874-6D9B367E55F1}"/>
              </a:ext>
            </a:extLst>
          </p:cNvPr>
          <p:cNvSpPr txBox="1">
            <a:spLocks noChangeArrowheads="1"/>
          </p:cNvSpPr>
          <p:nvPr/>
        </p:nvSpPr>
        <p:spPr bwMode="auto">
          <a:xfrm>
            <a:off x="301626" y="5415025"/>
            <a:ext cx="1158874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call us the ‘Custodians of the Kelvin in America,” Julia says. “…Any sort of temperature measurement device is tied back to measurements that are done either at NIST or at the equivalent of NIST in [another country].”</a:t>
            </a:r>
          </a:p>
        </p:txBody>
      </p:sp>
      <p:pic>
        <p:nvPicPr>
          <p:cNvPr id="9" name="Picture 8" descr="A picture containing person, indoor, woman, man&#10;&#10;Description automatically generated">
            <a:extLst>
              <a:ext uri="{FF2B5EF4-FFF2-40B4-BE49-F238E27FC236}">
                <a16:creationId xmlns:a16="http://schemas.microsoft.com/office/drawing/2014/main" id="{E6E804CC-15FC-4BAA-AB1D-BCA20F60C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341" y="490152"/>
            <a:ext cx="2857500" cy="2857500"/>
          </a:xfrm>
          <a:prstGeom prst="rect">
            <a:avLst/>
          </a:prstGeom>
        </p:spPr>
      </p:pic>
    </p:spTree>
    <p:extLst>
      <p:ext uri="{BB962C8B-B14F-4D97-AF65-F5344CB8AC3E}">
        <p14:creationId xmlns:p14="http://schemas.microsoft.com/office/powerpoint/2010/main" val="66967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7F8045C8-9874-40A5-90B1-DA43C4F6AF1B}"/>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Nathan Swift (Physics BS)</a:t>
            </a:r>
          </a:p>
          <a:p>
            <a:pPr eaLnBrk="1" hangingPunct="1"/>
            <a:r>
              <a:rPr lang="en-US" sz="1700" dirty="0"/>
              <a:t>Chief Operating Officer of </a:t>
            </a:r>
            <a:r>
              <a:rPr lang="en-US" sz="1700" dirty="0" err="1"/>
              <a:t>Hedgemon</a:t>
            </a:r>
            <a:endParaRPr lang="en-US" sz="1700" dirty="0"/>
          </a:p>
        </p:txBody>
      </p:sp>
      <p:sp>
        <p:nvSpPr>
          <p:cNvPr id="3" name="TextBox 13">
            <a:extLst>
              <a:ext uri="{FF2B5EF4-FFF2-40B4-BE49-F238E27FC236}">
                <a16:creationId xmlns:a16="http://schemas.microsoft.com/office/drawing/2014/main" id="{F9DD8540-D6DC-4C2F-9DFC-53753463A658}"/>
              </a:ext>
            </a:extLst>
          </p:cNvPr>
          <p:cNvSpPr txBox="1">
            <a:spLocks noChangeArrowheads="1"/>
          </p:cNvSpPr>
          <p:nvPr/>
        </p:nvSpPr>
        <p:spPr bwMode="auto">
          <a:xfrm>
            <a:off x="301626" y="1443979"/>
            <a:ext cx="621001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Nathan liked physics in high school because he was “really bad at memorization, but good at deriving.” </a:t>
            </a:r>
          </a:p>
        </p:txBody>
      </p:sp>
      <p:sp>
        <p:nvSpPr>
          <p:cNvPr id="4" name="TextBox 13">
            <a:extLst>
              <a:ext uri="{FF2B5EF4-FFF2-40B4-BE49-F238E27FC236}">
                <a16:creationId xmlns:a16="http://schemas.microsoft.com/office/drawing/2014/main" id="{EC9FDA48-5827-4970-8B19-7C73F7B8480C}"/>
              </a:ext>
            </a:extLst>
          </p:cNvPr>
          <p:cNvSpPr txBox="1">
            <a:spLocks noChangeArrowheads="1"/>
          </p:cNvSpPr>
          <p:nvPr/>
        </p:nvSpPr>
        <p:spPr bwMode="auto">
          <a:xfrm>
            <a:off x="301626" y="2146208"/>
            <a:ext cx="6639501" cy="1400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graduating, Nathan went back to school to get his Master of Science in Physics Entrepreneurship, a program offered at Case Western Reserve University. As part of his degree, he co-founded the company </a:t>
            </a:r>
            <a:r>
              <a:rPr lang="en-US" sz="1700" dirty="0" err="1"/>
              <a:t>Hedgemon</a:t>
            </a:r>
            <a:r>
              <a:rPr lang="en-US" sz="1700" dirty="0"/>
              <a:t> with his friends, using biomimicry to design protection technologies, like football helmets.</a:t>
            </a:r>
          </a:p>
        </p:txBody>
      </p:sp>
      <p:sp>
        <p:nvSpPr>
          <p:cNvPr id="5" name="TextBox 11">
            <a:extLst>
              <a:ext uri="{FF2B5EF4-FFF2-40B4-BE49-F238E27FC236}">
                <a16:creationId xmlns:a16="http://schemas.microsoft.com/office/drawing/2014/main" id="{92A00FDB-7C1D-4BF0-8BC9-7D6A48B031C6}"/>
              </a:ext>
            </a:extLst>
          </p:cNvPr>
          <p:cNvSpPr txBox="1">
            <a:spLocks noChangeArrowheads="1"/>
          </p:cNvSpPr>
          <p:nvPr/>
        </p:nvSpPr>
        <p:spPr bwMode="auto">
          <a:xfrm>
            <a:off x="301626" y="3984506"/>
            <a:ext cx="1158874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Nathan feels that “physics training teaches far more than just the physics and math, because it enhances how I approach problems and concepts: breaking them down into simpler parts, starting with what I know, and methodically working my way to a solution.”</a:t>
            </a:r>
          </a:p>
        </p:txBody>
      </p:sp>
      <p:sp>
        <p:nvSpPr>
          <p:cNvPr id="6" name="TextBox 13">
            <a:extLst>
              <a:ext uri="{FF2B5EF4-FFF2-40B4-BE49-F238E27FC236}">
                <a16:creationId xmlns:a16="http://schemas.microsoft.com/office/drawing/2014/main" id="{F9B92C8C-F87A-4A15-B1BF-6B310982D55D}"/>
              </a:ext>
            </a:extLst>
          </p:cNvPr>
          <p:cNvSpPr txBox="1">
            <a:spLocks noChangeArrowheads="1"/>
          </p:cNvSpPr>
          <p:nvPr/>
        </p:nvSpPr>
        <p:spPr bwMode="auto">
          <a:xfrm>
            <a:off x="301626" y="5299584"/>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Nathan uses these problem-solving skills as Chief Operations Officer of </a:t>
            </a:r>
            <a:r>
              <a:rPr lang="en-US" sz="1700" dirty="0" err="1"/>
              <a:t>Hedgemon</a:t>
            </a:r>
            <a:r>
              <a:rPr lang="en-US" sz="1700" dirty="0"/>
              <a:t>, a job that includes operational tasks like accounting and fundraising, as well as technical and research work.</a:t>
            </a:r>
          </a:p>
        </p:txBody>
      </p:sp>
      <p:pic>
        <p:nvPicPr>
          <p:cNvPr id="8" name="Picture 7">
            <a:extLst>
              <a:ext uri="{FF2B5EF4-FFF2-40B4-BE49-F238E27FC236}">
                <a16:creationId xmlns:a16="http://schemas.microsoft.com/office/drawing/2014/main" id="{5D8A7E1C-7936-4428-804B-4452FE9E2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874" y="783182"/>
            <a:ext cx="4762500" cy="2552700"/>
          </a:xfrm>
          <a:prstGeom prst="rect">
            <a:avLst/>
          </a:prstGeom>
        </p:spPr>
      </p:pic>
    </p:spTree>
    <p:extLst>
      <p:ext uri="{BB962C8B-B14F-4D97-AF65-F5344CB8AC3E}">
        <p14:creationId xmlns:p14="http://schemas.microsoft.com/office/powerpoint/2010/main" val="3523498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A925D8FD-44C7-4138-BE90-87FECFC22F13}"/>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Kenny Jensen (Physics PhD)</a:t>
            </a:r>
          </a:p>
          <a:p>
            <a:pPr eaLnBrk="1" hangingPunct="1"/>
            <a:r>
              <a:rPr lang="en-US" sz="1700" dirty="0"/>
              <a:t>Wind Power Startup Engineer at Makani Power</a:t>
            </a:r>
          </a:p>
        </p:txBody>
      </p:sp>
      <p:sp>
        <p:nvSpPr>
          <p:cNvPr id="3" name="TextBox 13">
            <a:extLst>
              <a:ext uri="{FF2B5EF4-FFF2-40B4-BE49-F238E27FC236}">
                <a16:creationId xmlns:a16="http://schemas.microsoft.com/office/drawing/2014/main" id="{B7993044-9D40-4E11-9897-FD6D20D4CCBB}"/>
              </a:ext>
            </a:extLst>
          </p:cNvPr>
          <p:cNvSpPr txBox="1">
            <a:spLocks noChangeArrowheads="1"/>
          </p:cNvSpPr>
          <p:nvPr/>
        </p:nvSpPr>
        <p:spPr bwMode="auto">
          <a:xfrm>
            <a:off x="301626" y="1480321"/>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Kenny is an inventor at heart and loved the freedom physics gave him to use all his creative and innovative skills.</a:t>
            </a:r>
          </a:p>
        </p:txBody>
      </p:sp>
      <p:sp>
        <p:nvSpPr>
          <p:cNvPr id="4" name="TextBox 11">
            <a:extLst>
              <a:ext uri="{FF2B5EF4-FFF2-40B4-BE49-F238E27FC236}">
                <a16:creationId xmlns:a16="http://schemas.microsoft.com/office/drawing/2014/main" id="{430AD196-4358-472C-AB41-AED08C40ED65}"/>
              </a:ext>
            </a:extLst>
          </p:cNvPr>
          <p:cNvSpPr txBox="1">
            <a:spLocks noChangeArrowheads="1"/>
          </p:cNvSpPr>
          <p:nvPr/>
        </p:nvSpPr>
        <p:spPr bwMode="auto">
          <a:xfrm>
            <a:off x="301626" y="2218892"/>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“[To] create truly new inventions, you need to understand how and why things work down to the last detail, which requires physics.”</a:t>
            </a:r>
          </a:p>
        </p:txBody>
      </p:sp>
      <p:sp>
        <p:nvSpPr>
          <p:cNvPr id="5" name="TextBox 13">
            <a:extLst>
              <a:ext uri="{FF2B5EF4-FFF2-40B4-BE49-F238E27FC236}">
                <a16:creationId xmlns:a16="http://schemas.microsoft.com/office/drawing/2014/main" id="{80C04282-3990-45A4-96E2-638453FB19CE}"/>
              </a:ext>
            </a:extLst>
          </p:cNvPr>
          <p:cNvSpPr txBox="1">
            <a:spLocks noChangeArrowheads="1"/>
          </p:cNvSpPr>
          <p:nvPr/>
        </p:nvSpPr>
        <p:spPr bwMode="auto">
          <a:xfrm>
            <a:off x="301626" y="2936199"/>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Kenny studied carbon nanotubes, and their receiving properties as </a:t>
            </a:r>
            <a:r>
              <a:rPr lang="en-US" sz="1700" dirty="0" err="1"/>
              <a:t>nanoradios</a:t>
            </a:r>
            <a:r>
              <a:rPr lang="en-US" sz="1700" dirty="0"/>
              <a:t>, while earning his PhD from the University of California, Berkeley.  </a:t>
            </a:r>
          </a:p>
        </p:txBody>
      </p:sp>
      <p:sp>
        <p:nvSpPr>
          <p:cNvPr id="6" name="TextBox 13">
            <a:extLst>
              <a:ext uri="{FF2B5EF4-FFF2-40B4-BE49-F238E27FC236}">
                <a16:creationId xmlns:a16="http://schemas.microsoft.com/office/drawing/2014/main" id="{4AA1D654-B02A-4DE0-859A-BE5AEE3B7F14}"/>
              </a:ext>
            </a:extLst>
          </p:cNvPr>
          <p:cNvSpPr txBox="1">
            <a:spLocks noChangeArrowheads="1"/>
          </p:cNvSpPr>
          <p:nvPr/>
        </p:nvSpPr>
        <p:spPr bwMode="auto">
          <a:xfrm>
            <a:off x="301626" y="3653506"/>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Now, Kenny works at the wind-power startup company Makani Power. Makani Power harvests high altitude wind energy using unmanned aircraft flying at high altitudes. Kenny’s job is to design the systems that control these aircraft.</a:t>
            </a:r>
          </a:p>
        </p:txBody>
      </p:sp>
      <p:sp>
        <p:nvSpPr>
          <p:cNvPr id="7" name="TextBox 11">
            <a:extLst>
              <a:ext uri="{FF2B5EF4-FFF2-40B4-BE49-F238E27FC236}">
                <a16:creationId xmlns:a16="http://schemas.microsoft.com/office/drawing/2014/main" id="{340CF43B-F4DB-4848-A88D-76F5158E43BD}"/>
              </a:ext>
            </a:extLst>
          </p:cNvPr>
          <p:cNvSpPr txBox="1">
            <a:spLocks noChangeArrowheads="1"/>
          </p:cNvSpPr>
          <p:nvPr/>
        </p:nvSpPr>
        <p:spPr bwMode="auto">
          <a:xfrm>
            <a:off x="301626" y="4392077"/>
            <a:ext cx="1158874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“Energy will be one of the great problems facing humanity in the 21</a:t>
            </a:r>
            <a:r>
              <a:rPr lang="en-US" sz="1700" b="1" baseline="30000" dirty="0">
                <a:solidFill>
                  <a:srgbClr val="00B0F0"/>
                </a:solidFill>
              </a:rPr>
              <a:t>st</a:t>
            </a:r>
            <a:r>
              <a:rPr lang="en-US" sz="1700" b="1" dirty="0">
                <a:solidFill>
                  <a:srgbClr val="00B0F0"/>
                </a:solidFill>
              </a:rPr>
              <a:t> century,” Kenny says. “And physicists, with their strong technical background and physical intuition, are especially well positioned to attack this problem.”</a:t>
            </a:r>
          </a:p>
        </p:txBody>
      </p:sp>
      <p:sp>
        <p:nvSpPr>
          <p:cNvPr id="8" name="TextBox 13">
            <a:extLst>
              <a:ext uri="{FF2B5EF4-FFF2-40B4-BE49-F238E27FC236}">
                <a16:creationId xmlns:a16="http://schemas.microsoft.com/office/drawing/2014/main" id="{874CDD4B-B60D-47E8-AB7B-36F7AA3886D7}"/>
              </a:ext>
            </a:extLst>
          </p:cNvPr>
          <p:cNvSpPr txBox="1">
            <a:spLocks noChangeArrowheads="1"/>
          </p:cNvSpPr>
          <p:nvPr/>
        </p:nvSpPr>
        <p:spPr bwMode="auto">
          <a:xfrm>
            <a:off x="301626" y="5392258"/>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Although Kenny doesn’t have an engineering degree, his physics education has more than equipped him for success in his current job.</a:t>
            </a:r>
          </a:p>
        </p:txBody>
      </p:sp>
      <p:pic>
        <p:nvPicPr>
          <p:cNvPr id="10" name="Picture 9" descr="A person sitting in a field&#10;&#10;Description automatically generated">
            <a:extLst>
              <a:ext uri="{FF2B5EF4-FFF2-40B4-BE49-F238E27FC236}">
                <a16:creationId xmlns:a16="http://schemas.microsoft.com/office/drawing/2014/main" id="{C8CA2369-C12D-486A-8A04-338A45886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242" y="944532"/>
            <a:ext cx="3447132" cy="2302684"/>
          </a:xfrm>
          <a:prstGeom prst="rect">
            <a:avLst/>
          </a:prstGeom>
        </p:spPr>
      </p:pic>
    </p:spTree>
    <p:extLst>
      <p:ext uri="{BB962C8B-B14F-4D97-AF65-F5344CB8AC3E}">
        <p14:creationId xmlns:p14="http://schemas.microsoft.com/office/powerpoint/2010/main" val="3445815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97097-3BF7-4C18-B71D-BFBC8172B854}"/>
              </a:ext>
            </a:extLst>
          </p:cNvPr>
          <p:cNvSpPr/>
          <p:nvPr/>
        </p:nvSpPr>
        <p:spPr>
          <a:xfrm>
            <a:off x="334652" y="127262"/>
            <a:ext cx="2351987" cy="369332"/>
          </a:xfrm>
          <a:prstGeom prst="rect">
            <a:avLst/>
          </a:prstGeom>
          <a:solidFill>
            <a:srgbClr val="B92326"/>
          </a:solidFill>
          <a:ln>
            <a:solidFill>
              <a:srgbClr val="B923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793CCE8-B683-4F83-88CB-EF1C958C0C6E}"/>
              </a:ext>
            </a:extLst>
          </p:cNvPr>
          <p:cNvSpPr txBox="1"/>
          <p:nvPr/>
        </p:nvSpPr>
        <p:spPr>
          <a:xfrm>
            <a:off x="406492" y="127262"/>
            <a:ext cx="2078454" cy="369332"/>
          </a:xfrm>
          <a:prstGeom prst="rect">
            <a:avLst/>
          </a:prstGeom>
          <a:noFill/>
        </p:spPr>
        <p:txBody>
          <a:bodyPr wrap="none" rtlCol="0">
            <a:spAutoFit/>
          </a:bodyPr>
          <a:lstStyle/>
          <a:p>
            <a:r>
              <a:rPr lang="en-US" b="1" dirty="0">
                <a:solidFill>
                  <a:schemeClr val="bg1"/>
                </a:solidFill>
              </a:rPr>
              <a:t>DID YOU KNOW?</a:t>
            </a:r>
          </a:p>
        </p:txBody>
      </p:sp>
      <p:sp>
        <p:nvSpPr>
          <p:cNvPr id="7" name="Rectangle 6">
            <a:extLst>
              <a:ext uri="{FF2B5EF4-FFF2-40B4-BE49-F238E27FC236}">
                <a16:creationId xmlns:a16="http://schemas.microsoft.com/office/drawing/2014/main" id="{11334243-4990-47B4-AE79-DC2FBA4AFEC0}"/>
              </a:ext>
            </a:extLst>
          </p:cNvPr>
          <p:cNvSpPr/>
          <p:nvPr/>
        </p:nvSpPr>
        <p:spPr>
          <a:xfrm>
            <a:off x="9667188" y="6292392"/>
            <a:ext cx="2248292" cy="523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C2352864-2C5F-4C02-A40B-37193D616B5F}"/>
              </a:ext>
            </a:extLst>
          </p:cNvPr>
          <p:cNvSpPr txBox="1">
            <a:spLocks/>
          </p:cNvSpPr>
          <p:nvPr/>
        </p:nvSpPr>
        <p:spPr>
          <a:xfrm>
            <a:off x="174625" y="625475"/>
            <a:ext cx="4842218" cy="7588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dirty="0"/>
              <a:t>Physics Bachelors Work All Kinds of Jobs, mostly in STEM*</a:t>
            </a:r>
          </a:p>
        </p:txBody>
      </p:sp>
      <p:sp>
        <p:nvSpPr>
          <p:cNvPr id="10" name="TextBox 9">
            <a:extLst>
              <a:ext uri="{FF2B5EF4-FFF2-40B4-BE49-F238E27FC236}">
                <a16:creationId xmlns:a16="http://schemas.microsoft.com/office/drawing/2014/main" id="{5B98BB8B-CA54-42B5-B3BC-B10EB8409CD7}"/>
              </a:ext>
            </a:extLst>
          </p:cNvPr>
          <p:cNvSpPr txBox="1"/>
          <p:nvPr/>
        </p:nvSpPr>
        <p:spPr>
          <a:xfrm>
            <a:off x="259237" y="1720392"/>
            <a:ext cx="452761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In 2017 and 2018, over half of graduating physics bachelors entered the job market.</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 those, about two thirds were employed in the private sector, with the majority working in engineering or computer science jobs.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private sector jobs, nearly 80%, were in STEM* fields, with starting salaries between $50K-$70K</a:t>
            </a:r>
          </a:p>
        </p:txBody>
      </p:sp>
      <p:sp>
        <p:nvSpPr>
          <p:cNvPr id="12" name="TextBox 11">
            <a:extLst>
              <a:ext uri="{FF2B5EF4-FFF2-40B4-BE49-F238E27FC236}">
                <a16:creationId xmlns:a16="http://schemas.microsoft.com/office/drawing/2014/main" id="{380C2078-CECE-40E8-9EA5-FE2442FDD721}"/>
              </a:ext>
            </a:extLst>
          </p:cNvPr>
          <p:cNvSpPr txBox="1">
            <a:spLocks noChangeArrowheads="1"/>
          </p:cNvSpPr>
          <p:nvPr/>
        </p:nvSpPr>
        <p:spPr bwMode="auto">
          <a:xfrm>
            <a:off x="0" y="6444456"/>
            <a:ext cx="3416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Arial" charset="0"/>
              </a:defRPr>
            </a:lvl1pPr>
            <a:lvl2pPr marL="37931725" indent="-37474525">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dirty="0"/>
              <a:t>Learn more: </a:t>
            </a:r>
            <a:r>
              <a:rPr lang="en-US" sz="1800" b="1" dirty="0" err="1">
                <a:solidFill>
                  <a:srgbClr val="0066FF"/>
                </a:solidFill>
              </a:rPr>
              <a:t>aip.org</a:t>
            </a:r>
            <a:r>
              <a:rPr lang="en-US" sz="1800" b="1" dirty="0">
                <a:solidFill>
                  <a:srgbClr val="0066FF"/>
                </a:solidFill>
              </a:rPr>
              <a:t>/statistics</a:t>
            </a:r>
          </a:p>
        </p:txBody>
      </p:sp>
      <p:pic>
        <p:nvPicPr>
          <p:cNvPr id="6" name="Picture 5" descr="A close up of a card&#10;&#10;Description automatically generated">
            <a:extLst>
              <a:ext uri="{FF2B5EF4-FFF2-40B4-BE49-F238E27FC236}">
                <a16:creationId xmlns:a16="http://schemas.microsoft.com/office/drawing/2014/main" id="{9755E473-F969-44F5-8698-8ED78A29A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563" y="1538283"/>
            <a:ext cx="6188315" cy="4706506"/>
          </a:xfrm>
          <a:prstGeom prst="rect">
            <a:avLst/>
          </a:prstGeom>
        </p:spPr>
      </p:pic>
      <p:sp>
        <p:nvSpPr>
          <p:cNvPr id="9" name="TextBox 8">
            <a:extLst>
              <a:ext uri="{FF2B5EF4-FFF2-40B4-BE49-F238E27FC236}">
                <a16:creationId xmlns:a16="http://schemas.microsoft.com/office/drawing/2014/main" id="{8EC24CAD-ADF2-4348-A0F1-902C61CB2A75}"/>
              </a:ext>
            </a:extLst>
          </p:cNvPr>
          <p:cNvSpPr txBox="1"/>
          <p:nvPr/>
        </p:nvSpPr>
        <p:spPr>
          <a:xfrm>
            <a:off x="6206291" y="765316"/>
            <a:ext cx="5811084" cy="707886"/>
          </a:xfrm>
          <a:prstGeom prst="rect">
            <a:avLst/>
          </a:prstGeom>
          <a:noFill/>
        </p:spPr>
        <p:txBody>
          <a:bodyPr wrap="square" rtlCol="0">
            <a:spAutoFit/>
          </a:bodyPr>
          <a:lstStyle/>
          <a:p>
            <a:pPr algn="ctr"/>
            <a:r>
              <a:rPr lang="en-US" sz="2000" b="1" dirty="0"/>
              <a:t>Field of Employment for New Physics Bachelors in the Private Sector</a:t>
            </a:r>
          </a:p>
        </p:txBody>
      </p:sp>
      <p:pic>
        <p:nvPicPr>
          <p:cNvPr id="13" name="Picture 12">
            <a:extLst>
              <a:ext uri="{FF2B5EF4-FFF2-40B4-BE49-F238E27FC236}">
                <a16:creationId xmlns:a16="http://schemas.microsoft.com/office/drawing/2014/main" id="{FA220200-42C6-4A34-90DD-7EF417E2F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594" y="6227311"/>
            <a:ext cx="5691188" cy="653348"/>
          </a:xfrm>
          <a:prstGeom prst="rect">
            <a:avLst/>
          </a:prstGeom>
        </p:spPr>
      </p:pic>
      <p:sp>
        <p:nvSpPr>
          <p:cNvPr id="3" name="Rectangle 2">
            <a:extLst>
              <a:ext uri="{FF2B5EF4-FFF2-40B4-BE49-F238E27FC236}">
                <a16:creationId xmlns:a16="http://schemas.microsoft.com/office/drawing/2014/main" id="{437F6EDF-7503-4ECD-AC7A-683C75102AA0}"/>
              </a:ext>
            </a:extLst>
          </p:cNvPr>
          <p:cNvSpPr/>
          <p:nvPr/>
        </p:nvSpPr>
        <p:spPr>
          <a:xfrm>
            <a:off x="10171075" y="3202567"/>
            <a:ext cx="1092080" cy="611044"/>
          </a:xfrm>
          <a:prstGeom prst="rect">
            <a:avLst/>
          </a:prstGeom>
          <a:solidFill>
            <a:srgbClr val="1FB1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769AEC-6662-44AF-969E-34E65AF8A3A5}"/>
              </a:ext>
            </a:extLst>
          </p:cNvPr>
          <p:cNvSpPr txBox="1"/>
          <p:nvPr/>
        </p:nvSpPr>
        <p:spPr>
          <a:xfrm>
            <a:off x="10009229" y="3298140"/>
            <a:ext cx="1415772" cy="646331"/>
          </a:xfrm>
          <a:prstGeom prst="rect">
            <a:avLst/>
          </a:prstGeom>
          <a:noFill/>
        </p:spPr>
        <p:txBody>
          <a:bodyPr wrap="none" rtlCol="0">
            <a:spAutoFit/>
          </a:bodyPr>
          <a:lstStyle/>
          <a:p>
            <a:r>
              <a:rPr lang="en-US" dirty="0"/>
              <a:t>Engineering</a:t>
            </a:r>
          </a:p>
          <a:p>
            <a:pPr algn="ctr"/>
            <a:r>
              <a:rPr lang="en-US" dirty="0"/>
              <a:t>38%</a:t>
            </a:r>
          </a:p>
        </p:txBody>
      </p:sp>
      <p:sp>
        <p:nvSpPr>
          <p:cNvPr id="11" name="Rectangle 10">
            <a:extLst>
              <a:ext uri="{FF2B5EF4-FFF2-40B4-BE49-F238E27FC236}">
                <a16:creationId xmlns:a16="http://schemas.microsoft.com/office/drawing/2014/main" id="{88F4E589-BFCC-44F4-9E68-EE34AE65C8F9}"/>
              </a:ext>
            </a:extLst>
          </p:cNvPr>
          <p:cNvSpPr/>
          <p:nvPr/>
        </p:nvSpPr>
        <p:spPr>
          <a:xfrm>
            <a:off x="8995721" y="4628337"/>
            <a:ext cx="1058345" cy="996740"/>
          </a:xfrm>
          <a:prstGeom prst="rect">
            <a:avLst/>
          </a:prstGeom>
          <a:solidFill>
            <a:srgbClr val="DD82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E17E917-9920-4BD2-8385-B3D50A1D3016}"/>
              </a:ext>
            </a:extLst>
          </p:cNvPr>
          <p:cNvSpPr txBox="1"/>
          <p:nvPr/>
        </p:nvSpPr>
        <p:spPr>
          <a:xfrm>
            <a:off x="8773278" y="4628337"/>
            <a:ext cx="1503229" cy="1200329"/>
          </a:xfrm>
          <a:prstGeom prst="rect">
            <a:avLst/>
          </a:prstGeom>
          <a:noFill/>
        </p:spPr>
        <p:txBody>
          <a:bodyPr wrap="square" rtlCol="0">
            <a:spAutoFit/>
          </a:bodyPr>
          <a:lstStyle/>
          <a:p>
            <a:pPr algn="ctr"/>
            <a:r>
              <a:rPr lang="en-US" dirty="0"/>
              <a:t>Computer or Information Systems</a:t>
            </a:r>
          </a:p>
          <a:p>
            <a:pPr algn="ctr"/>
            <a:r>
              <a:rPr lang="en-US" dirty="0"/>
              <a:t>26%</a:t>
            </a:r>
          </a:p>
        </p:txBody>
      </p:sp>
      <p:sp>
        <p:nvSpPr>
          <p:cNvPr id="15" name="Rectangle 14">
            <a:extLst>
              <a:ext uri="{FF2B5EF4-FFF2-40B4-BE49-F238E27FC236}">
                <a16:creationId xmlns:a16="http://schemas.microsoft.com/office/drawing/2014/main" id="{9F3443C1-48CB-4CC5-9EA9-255E8557270B}"/>
              </a:ext>
            </a:extLst>
          </p:cNvPr>
          <p:cNvSpPr/>
          <p:nvPr/>
        </p:nvSpPr>
        <p:spPr>
          <a:xfrm>
            <a:off x="7323867" y="3674736"/>
            <a:ext cx="1415772" cy="707886"/>
          </a:xfrm>
          <a:prstGeom prst="rect">
            <a:avLst/>
          </a:prstGeom>
          <a:solidFill>
            <a:srgbClr val="FADC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DE5B0F-C8E2-4754-911B-4DCA0BAEB7EB}"/>
              </a:ext>
            </a:extLst>
          </p:cNvPr>
          <p:cNvSpPr/>
          <p:nvPr/>
        </p:nvSpPr>
        <p:spPr>
          <a:xfrm>
            <a:off x="7848239" y="4294646"/>
            <a:ext cx="433365" cy="403030"/>
          </a:xfrm>
          <a:prstGeom prst="rect">
            <a:avLst/>
          </a:prstGeom>
          <a:solidFill>
            <a:srgbClr val="FADC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32296C-97EC-4BBD-80F6-90A3F6EB61D3}"/>
              </a:ext>
            </a:extLst>
          </p:cNvPr>
          <p:cNvSpPr/>
          <p:nvPr/>
        </p:nvSpPr>
        <p:spPr>
          <a:xfrm>
            <a:off x="7817903" y="3003219"/>
            <a:ext cx="364027" cy="237709"/>
          </a:xfrm>
          <a:prstGeom prst="rect">
            <a:avLst/>
          </a:prstGeom>
          <a:solidFill>
            <a:srgbClr val="FEC0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BA865AC-9CA8-474B-8E67-E33B55E2A849}"/>
              </a:ext>
            </a:extLst>
          </p:cNvPr>
          <p:cNvSpPr txBox="1"/>
          <p:nvPr/>
        </p:nvSpPr>
        <p:spPr>
          <a:xfrm>
            <a:off x="7699981" y="2920112"/>
            <a:ext cx="518091" cy="369332"/>
          </a:xfrm>
          <a:prstGeom prst="rect">
            <a:avLst/>
          </a:prstGeom>
          <a:noFill/>
        </p:spPr>
        <p:txBody>
          <a:bodyPr wrap="none" rtlCol="0">
            <a:spAutoFit/>
          </a:bodyPr>
          <a:lstStyle/>
          <a:p>
            <a:r>
              <a:rPr lang="en-US" dirty="0"/>
              <a:t>5%</a:t>
            </a:r>
          </a:p>
        </p:txBody>
      </p:sp>
      <p:sp>
        <p:nvSpPr>
          <p:cNvPr id="20" name="Rectangle 19">
            <a:extLst>
              <a:ext uri="{FF2B5EF4-FFF2-40B4-BE49-F238E27FC236}">
                <a16:creationId xmlns:a16="http://schemas.microsoft.com/office/drawing/2014/main" id="{FB4695B9-6104-4092-8E9A-B407756786C4}"/>
              </a:ext>
            </a:extLst>
          </p:cNvPr>
          <p:cNvSpPr/>
          <p:nvPr/>
        </p:nvSpPr>
        <p:spPr>
          <a:xfrm>
            <a:off x="5958768" y="2288167"/>
            <a:ext cx="1408436" cy="7887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BE546E7-DBF3-4B44-88D3-AF9D0D6B46E3}"/>
              </a:ext>
            </a:extLst>
          </p:cNvPr>
          <p:cNvSpPr txBox="1"/>
          <p:nvPr/>
        </p:nvSpPr>
        <p:spPr>
          <a:xfrm>
            <a:off x="5348315" y="2181448"/>
            <a:ext cx="2185278" cy="923330"/>
          </a:xfrm>
          <a:prstGeom prst="rect">
            <a:avLst/>
          </a:prstGeom>
          <a:noFill/>
        </p:spPr>
        <p:txBody>
          <a:bodyPr wrap="none" rtlCol="0">
            <a:spAutoFit/>
          </a:bodyPr>
          <a:lstStyle/>
          <a:p>
            <a:r>
              <a:rPr lang="en-US" dirty="0"/>
              <a:t>Non-Stem, Rarely</a:t>
            </a:r>
          </a:p>
          <a:p>
            <a:r>
              <a:rPr lang="en-US" dirty="0"/>
              <a:t>Or Never Solves</a:t>
            </a:r>
          </a:p>
          <a:p>
            <a:r>
              <a:rPr lang="en-US" dirty="0"/>
              <a:t>Technical Problems</a:t>
            </a:r>
          </a:p>
        </p:txBody>
      </p:sp>
      <p:sp>
        <p:nvSpPr>
          <p:cNvPr id="22" name="Rectangle 21">
            <a:extLst>
              <a:ext uri="{FF2B5EF4-FFF2-40B4-BE49-F238E27FC236}">
                <a16:creationId xmlns:a16="http://schemas.microsoft.com/office/drawing/2014/main" id="{CAFA63D9-EB92-47EF-BBB8-0A6CCC3CA1A6}"/>
              </a:ext>
            </a:extLst>
          </p:cNvPr>
          <p:cNvSpPr/>
          <p:nvPr/>
        </p:nvSpPr>
        <p:spPr>
          <a:xfrm>
            <a:off x="7959026" y="2497317"/>
            <a:ext cx="322578" cy="224215"/>
          </a:xfrm>
          <a:prstGeom prst="rect">
            <a:avLst/>
          </a:prstGeom>
          <a:solidFill>
            <a:srgbClr val="F0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0BBA250-8067-4DAB-BA02-21AFF2FC58F1}"/>
              </a:ext>
            </a:extLst>
          </p:cNvPr>
          <p:cNvSpPr txBox="1"/>
          <p:nvPr/>
        </p:nvSpPr>
        <p:spPr>
          <a:xfrm>
            <a:off x="7848239" y="2425491"/>
            <a:ext cx="518091" cy="369332"/>
          </a:xfrm>
          <a:prstGeom prst="rect">
            <a:avLst/>
          </a:prstGeom>
          <a:noFill/>
        </p:spPr>
        <p:txBody>
          <a:bodyPr wrap="none" rtlCol="0">
            <a:spAutoFit/>
          </a:bodyPr>
          <a:lstStyle/>
          <a:p>
            <a:r>
              <a:rPr lang="en-US" dirty="0"/>
              <a:t>3%</a:t>
            </a:r>
          </a:p>
        </p:txBody>
      </p:sp>
      <p:sp>
        <p:nvSpPr>
          <p:cNvPr id="24" name="Rectangle 23">
            <a:extLst>
              <a:ext uri="{FF2B5EF4-FFF2-40B4-BE49-F238E27FC236}">
                <a16:creationId xmlns:a16="http://schemas.microsoft.com/office/drawing/2014/main" id="{65EC1885-D90E-4A3F-B380-9CEFA8C75C50}"/>
              </a:ext>
            </a:extLst>
          </p:cNvPr>
          <p:cNvSpPr/>
          <p:nvPr/>
        </p:nvSpPr>
        <p:spPr>
          <a:xfrm>
            <a:off x="6959841" y="1720392"/>
            <a:ext cx="858062" cy="461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3526438-ADC1-4E99-BEA2-3F1A087FA9C9}"/>
              </a:ext>
            </a:extLst>
          </p:cNvPr>
          <p:cNvSpPr txBox="1"/>
          <p:nvPr/>
        </p:nvSpPr>
        <p:spPr>
          <a:xfrm>
            <a:off x="6560707" y="1612795"/>
            <a:ext cx="1287532" cy="646331"/>
          </a:xfrm>
          <a:prstGeom prst="rect">
            <a:avLst/>
          </a:prstGeom>
          <a:noFill/>
        </p:spPr>
        <p:txBody>
          <a:bodyPr wrap="none" rtlCol="0">
            <a:spAutoFit/>
          </a:bodyPr>
          <a:lstStyle/>
          <a:p>
            <a:r>
              <a:rPr lang="en-US" dirty="0"/>
              <a:t>Physics or</a:t>
            </a:r>
          </a:p>
          <a:p>
            <a:r>
              <a:rPr lang="en-US" dirty="0"/>
              <a:t>Astronomy</a:t>
            </a:r>
          </a:p>
        </p:txBody>
      </p:sp>
      <p:sp>
        <p:nvSpPr>
          <p:cNvPr id="26" name="Rectangle 25">
            <a:extLst>
              <a:ext uri="{FF2B5EF4-FFF2-40B4-BE49-F238E27FC236}">
                <a16:creationId xmlns:a16="http://schemas.microsoft.com/office/drawing/2014/main" id="{C4467C2A-BE3C-4D6E-943A-64F7EC5FF2E1}"/>
              </a:ext>
            </a:extLst>
          </p:cNvPr>
          <p:cNvSpPr/>
          <p:nvPr/>
        </p:nvSpPr>
        <p:spPr>
          <a:xfrm>
            <a:off x="8433282" y="2084485"/>
            <a:ext cx="966403" cy="461072"/>
          </a:xfrm>
          <a:prstGeom prst="rect">
            <a:avLst/>
          </a:prstGeom>
          <a:solidFill>
            <a:srgbClr val="126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D8F8CEC-DADA-4B63-BE29-5AE00A1FCC79}"/>
              </a:ext>
            </a:extLst>
          </p:cNvPr>
          <p:cNvSpPr txBox="1"/>
          <p:nvPr/>
        </p:nvSpPr>
        <p:spPr>
          <a:xfrm>
            <a:off x="8163561" y="2053809"/>
            <a:ext cx="1467068" cy="646331"/>
          </a:xfrm>
          <a:prstGeom prst="rect">
            <a:avLst/>
          </a:prstGeom>
          <a:noFill/>
        </p:spPr>
        <p:txBody>
          <a:bodyPr wrap="none" rtlCol="0">
            <a:spAutoFit/>
          </a:bodyPr>
          <a:lstStyle/>
          <a:p>
            <a:pPr algn="ctr"/>
            <a:r>
              <a:rPr lang="en-US" dirty="0">
                <a:solidFill>
                  <a:schemeClr val="bg1"/>
                </a:solidFill>
              </a:rPr>
              <a:t>Other STEM</a:t>
            </a:r>
          </a:p>
          <a:p>
            <a:pPr algn="ctr"/>
            <a:r>
              <a:rPr lang="en-US" dirty="0">
                <a:solidFill>
                  <a:schemeClr val="bg1"/>
                </a:solidFill>
              </a:rPr>
              <a:t>12%</a:t>
            </a:r>
          </a:p>
        </p:txBody>
      </p:sp>
      <p:cxnSp>
        <p:nvCxnSpPr>
          <p:cNvPr id="29" name="Straight Arrow Connector 28">
            <a:extLst>
              <a:ext uri="{FF2B5EF4-FFF2-40B4-BE49-F238E27FC236}">
                <a16:creationId xmlns:a16="http://schemas.microsoft.com/office/drawing/2014/main" id="{3FA70995-C278-AD4D-975E-4A43CDBD1ECE}"/>
              </a:ext>
            </a:extLst>
          </p:cNvPr>
          <p:cNvCxnSpPr>
            <a:cxnSpLocks/>
          </p:cNvCxnSpPr>
          <p:nvPr/>
        </p:nvCxnSpPr>
        <p:spPr>
          <a:xfrm flipV="1">
            <a:off x="4786854" y="2819390"/>
            <a:ext cx="4044418" cy="2321022"/>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28" name="TextBox 27">
            <a:extLst>
              <a:ext uri="{FF2B5EF4-FFF2-40B4-BE49-F238E27FC236}">
                <a16:creationId xmlns:a16="http://schemas.microsoft.com/office/drawing/2014/main" id="{0662EC15-5AF6-412D-B83D-2583A2D8279D}"/>
              </a:ext>
            </a:extLst>
          </p:cNvPr>
          <p:cNvSpPr txBox="1"/>
          <p:nvPr/>
        </p:nvSpPr>
        <p:spPr>
          <a:xfrm>
            <a:off x="334652" y="5964543"/>
            <a:ext cx="6460038" cy="369332"/>
          </a:xfrm>
          <a:prstGeom prst="rect">
            <a:avLst/>
          </a:prstGeom>
          <a:noFill/>
        </p:spPr>
        <p:txBody>
          <a:bodyPr wrap="none" rtlCol="0">
            <a:spAutoFit/>
          </a:bodyPr>
          <a:lstStyle/>
          <a:p>
            <a:r>
              <a:rPr lang="en-US" dirty="0"/>
              <a:t>*STEM fields are Science, Technology, Engineering and Math</a:t>
            </a:r>
          </a:p>
        </p:txBody>
      </p:sp>
      <p:cxnSp>
        <p:nvCxnSpPr>
          <p:cNvPr id="32" name="Straight Arrow Connector 31">
            <a:extLst>
              <a:ext uri="{FF2B5EF4-FFF2-40B4-BE49-F238E27FC236}">
                <a16:creationId xmlns:a16="http://schemas.microsoft.com/office/drawing/2014/main" id="{4CF22AEA-A593-4C96-AC33-B336CAFDD755}"/>
              </a:ext>
            </a:extLst>
          </p:cNvPr>
          <p:cNvCxnSpPr>
            <a:cxnSpLocks/>
          </p:cNvCxnSpPr>
          <p:nvPr/>
        </p:nvCxnSpPr>
        <p:spPr>
          <a:xfrm>
            <a:off x="4786854" y="5152064"/>
            <a:ext cx="3952785" cy="360135"/>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5" name="Straight Arrow Connector 34">
            <a:extLst>
              <a:ext uri="{FF2B5EF4-FFF2-40B4-BE49-F238E27FC236}">
                <a16:creationId xmlns:a16="http://schemas.microsoft.com/office/drawing/2014/main" id="{83EDC83F-56C0-4EB9-8B37-C508019F22A9}"/>
              </a:ext>
            </a:extLst>
          </p:cNvPr>
          <p:cNvCxnSpPr>
            <a:cxnSpLocks/>
          </p:cNvCxnSpPr>
          <p:nvPr/>
        </p:nvCxnSpPr>
        <p:spPr>
          <a:xfrm flipV="1">
            <a:off x="4852632" y="3714833"/>
            <a:ext cx="5501133" cy="1411875"/>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7B6C196D-257A-4FDE-BD30-AF7850DD1D23}"/>
              </a:ext>
            </a:extLst>
          </p:cNvPr>
          <p:cNvSpPr txBox="1"/>
          <p:nvPr/>
        </p:nvSpPr>
        <p:spPr>
          <a:xfrm>
            <a:off x="6887370" y="3555982"/>
            <a:ext cx="2185278" cy="1477328"/>
          </a:xfrm>
          <a:prstGeom prst="rect">
            <a:avLst/>
          </a:prstGeom>
          <a:noFill/>
        </p:spPr>
        <p:txBody>
          <a:bodyPr wrap="none" rtlCol="0">
            <a:spAutoFit/>
          </a:bodyPr>
          <a:lstStyle/>
          <a:p>
            <a:pPr algn="ctr"/>
            <a:r>
              <a:rPr lang="en-US" dirty="0"/>
              <a:t>Non-Stem,</a:t>
            </a:r>
          </a:p>
          <a:p>
            <a:pPr algn="ctr"/>
            <a:r>
              <a:rPr lang="en-US" dirty="0"/>
              <a:t>Regularly Solves</a:t>
            </a:r>
          </a:p>
          <a:p>
            <a:pPr algn="ctr"/>
            <a:r>
              <a:rPr lang="en-US" dirty="0"/>
              <a:t>Technical Problems</a:t>
            </a:r>
          </a:p>
          <a:p>
            <a:pPr algn="ctr"/>
            <a:r>
              <a:rPr lang="en-US" dirty="0"/>
              <a:t>16%</a:t>
            </a:r>
          </a:p>
          <a:p>
            <a:endParaRPr lang="en-US" dirty="0"/>
          </a:p>
        </p:txBody>
      </p:sp>
    </p:spTree>
    <p:extLst>
      <p:ext uri="{BB962C8B-B14F-4D97-AF65-F5344CB8AC3E}">
        <p14:creationId xmlns:p14="http://schemas.microsoft.com/office/powerpoint/2010/main" val="2367358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8EA3DDBD-9FD3-42FE-B623-E10EC7E4CD3B}"/>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Neha Pachauri (Physics PhD)</a:t>
            </a:r>
          </a:p>
          <a:p>
            <a:pPr eaLnBrk="1" hangingPunct="1"/>
            <a:r>
              <a:rPr lang="en-US" sz="1700" dirty="0"/>
              <a:t>Process Technology Development Engineer at Intel</a:t>
            </a:r>
          </a:p>
        </p:txBody>
      </p:sp>
      <p:sp>
        <p:nvSpPr>
          <p:cNvPr id="3" name="TextBox 13">
            <a:extLst>
              <a:ext uri="{FF2B5EF4-FFF2-40B4-BE49-F238E27FC236}">
                <a16:creationId xmlns:a16="http://schemas.microsoft.com/office/drawing/2014/main" id="{A577D0D8-D37E-463F-9FA6-B17CCF465942}"/>
              </a:ext>
            </a:extLst>
          </p:cNvPr>
          <p:cNvSpPr txBox="1">
            <a:spLocks noChangeArrowheads="1"/>
          </p:cNvSpPr>
          <p:nvPr/>
        </p:nvSpPr>
        <p:spPr bwMode="auto">
          <a:xfrm>
            <a:off x="301626" y="1577664"/>
            <a:ext cx="663950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Growing up in India, Neha chose to study science because it has good job prospects, and her curiosity drove her to study physics in college.</a:t>
            </a:r>
          </a:p>
        </p:txBody>
      </p:sp>
      <p:sp>
        <p:nvSpPr>
          <p:cNvPr id="4" name="TextBox 13">
            <a:extLst>
              <a:ext uri="{FF2B5EF4-FFF2-40B4-BE49-F238E27FC236}">
                <a16:creationId xmlns:a16="http://schemas.microsoft.com/office/drawing/2014/main" id="{C422F337-D972-4C58-B4B2-8FFBE24FA87E}"/>
              </a:ext>
            </a:extLst>
          </p:cNvPr>
          <p:cNvSpPr txBox="1">
            <a:spLocks noChangeArrowheads="1"/>
          </p:cNvSpPr>
          <p:nvPr/>
        </p:nvSpPr>
        <p:spPr bwMode="auto">
          <a:xfrm>
            <a:off x="301625" y="2563146"/>
            <a:ext cx="6639501"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Neha taught undergraduate physics for two years after earning her Master’s in India, before coming to the U.S for her PhD in experimental condensed matter. Although she didn’t know much about it, she wanted to explore a career in industry. </a:t>
            </a:r>
          </a:p>
        </p:txBody>
      </p:sp>
      <p:sp>
        <p:nvSpPr>
          <p:cNvPr id="5" name="TextBox 11">
            <a:extLst>
              <a:ext uri="{FF2B5EF4-FFF2-40B4-BE49-F238E27FC236}">
                <a16:creationId xmlns:a16="http://schemas.microsoft.com/office/drawing/2014/main" id="{2392304B-3685-465F-9AF9-A97AAE700D4F}"/>
              </a:ext>
            </a:extLst>
          </p:cNvPr>
          <p:cNvSpPr txBox="1">
            <a:spLocks noChangeArrowheads="1"/>
          </p:cNvSpPr>
          <p:nvPr/>
        </p:nvSpPr>
        <p:spPr bwMode="auto">
          <a:xfrm>
            <a:off x="301626" y="4071849"/>
            <a:ext cx="11588748"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wanted to explore real world applications of my research work and get industrial experience,” Neha says.</a:t>
            </a:r>
          </a:p>
        </p:txBody>
      </p:sp>
      <p:sp>
        <p:nvSpPr>
          <p:cNvPr id="6" name="TextBox 13">
            <a:extLst>
              <a:ext uri="{FF2B5EF4-FFF2-40B4-BE49-F238E27FC236}">
                <a16:creationId xmlns:a16="http://schemas.microsoft.com/office/drawing/2014/main" id="{23630358-343E-45C0-8E81-4B3EC2761F68}"/>
              </a:ext>
            </a:extLst>
          </p:cNvPr>
          <p:cNvSpPr txBox="1">
            <a:spLocks noChangeArrowheads="1"/>
          </p:cNvSpPr>
          <p:nvPr/>
        </p:nvSpPr>
        <p:spPr bwMode="auto">
          <a:xfrm>
            <a:off x="301626" y="4597106"/>
            <a:ext cx="1158874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At Intel, Neha works in the fabrication facility on turning wafers into microprocessors. She also researches new production techniques. Neha’s background in physics has helped prepare her for conducting experiments, analyzing data, and understanding and improving upcoming technology.</a:t>
            </a:r>
          </a:p>
        </p:txBody>
      </p:sp>
      <p:sp>
        <p:nvSpPr>
          <p:cNvPr id="7" name="TextBox 11">
            <a:extLst>
              <a:ext uri="{FF2B5EF4-FFF2-40B4-BE49-F238E27FC236}">
                <a16:creationId xmlns:a16="http://schemas.microsoft.com/office/drawing/2014/main" id="{38EEEC7C-EFED-41A1-ADA8-EEAEB1F54B5F}"/>
              </a:ext>
            </a:extLst>
          </p:cNvPr>
          <p:cNvSpPr txBox="1">
            <a:spLocks noChangeArrowheads="1"/>
          </p:cNvSpPr>
          <p:nvPr/>
        </p:nvSpPr>
        <p:spPr bwMode="auto">
          <a:xfrm>
            <a:off x="301626" y="5645583"/>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“The skills I learned during my research were really transferable to what I saw in the job profile [at Intel],” she says.</a:t>
            </a:r>
          </a:p>
        </p:txBody>
      </p:sp>
      <p:pic>
        <p:nvPicPr>
          <p:cNvPr id="9" name="Picture 8" descr="A person smiling for the camera&#10;&#10;Description automatically generated">
            <a:extLst>
              <a:ext uri="{FF2B5EF4-FFF2-40B4-BE49-F238E27FC236}">
                <a16:creationId xmlns:a16="http://schemas.microsoft.com/office/drawing/2014/main" id="{63FE7872-A392-417C-9E2A-C63FB948A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035" y="339647"/>
            <a:ext cx="3493077" cy="3493077"/>
          </a:xfrm>
          <a:prstGeom prst="rect">
            <a:avLst/>
          </a:prstGeom>
        </p:spPr>
      </p:pic>
    </p:spTree>
    <p:extLst>
      <p:ext uri="{BB962C8B-B14F-4D97-AF65-F5344CB8AC3E}">
        <p14:creationId xmlns:p14="http://schemas.microsoft.com/office/powerpoint/2010/main" val="2160716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EE4F4117-56B8-4622-A0B7-8970B0772B57}"/>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Rhett Creighton (Physics BS)</a:t>
            </a:r>
          </a:p>
          <a:p>
            <a:pPr eaLnBrk="1" hangingPunct="1"/>
            <a:r>
              <a:rPr lang="en-US" sz="1700" dirty="0"/>
              <a:t>Co-Founder of </a:t>
            </a:r>
            <a:r>
              <a:rPr lang="en-US" sz="1700" dirty="0" err="1"/>
              <a:t>Camm</a:t>
            </a:r>
            <a:r>
              <a:rPr lang="en-US" sz="1700" dirty="0"/>
              <a:t> Security, Inc.</a:t>
            </a:r>
          </a:p>
        </p:txBody>
      </p:sp>
      <p:sp>
        <p:nvSpPr>
          <p:cNvPr id="3" name="TextBox 13">
            <a:extLst>
              <a:ext uri="{FF2B5EF4-FFF2-40B4-BE49-F238E27FC236}">
                <a16:creationId xmlns:a16="http://schemas.microsoft.com/office/drawing/2014/main" id="{0F4489C3-36E4-4E83-9081-918DA9D0842A}"/>
              </a:ext>
            </a:extLst>
          </p:cNvPr>
          <p:cNvSpPr txBox="1">
            <a:spLocks noChangeArrowheads="1"/>
          </p:cNvSpPr>
          <p:nvPr/>
        </p:nvSpPr>
        <p:spPr bwMode="auto">
          <a:xfrm>
            <a:off x="301626" y="1357303"/>
            <a:ext cx="730940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Rhett’s belief that a physics major would provide him a broad base of skills he could apply to any task has paid off with a varied career as an entrepreneur and engineer.</a:t>
            </a:r>
          </a:p>
        </p:txBody>
      </p:sp>
      <p:sp>
        <p:nvSpPr>
          <p:cNvPr id="4" name="TextBox 11">
            <a:extLst>
              <a:ext uri="{FF2B5EF4-FFF2-40B4-BE49-F238E27FC236}">
                <a16:creationId xmlns:a16="http://schemas.microsoft.com/office/drawing/2014/main" id="{91FD0B1F-A788-4F23-A3E1-4FC1ADB0D85E}"/>
              </a:ext>
            </a:extLst>
          </p:cNvPr>
          <p:cNvSpPr txBox="1">
            <a:spLocks noChangeArrowheads="1"/>
          </p:cNvSpPr>
          <p:nvPr/>
        </p:nvSpPr>
        <p:spPr bwMode="auto">
          <a:xfrm>
            <a:off x="301626" y="2372966"/>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wanted to be able to invent things and solve problems without being bounded by current engineering conventions or practices,” Rhett says.</a:t>
            </a:r>
          </a:p>
        </p:txBody>
      </p:sp>
      <p:sp>
        <p:nvSpPr>
          <p:cNvPr id="5" name="TextBox 13">
            <a:extLst>
              <a:ext uri="{FF2B5EF4-FFF2-40B4-BE49-F238E27FC236}">
                <a16:creationId xmlns:a16="http://schemas.microsoft.com/office/drawing/2014/main" id="{430499E9-652A-4747-8BFD-CB901BFE1742}"/>
              </a:ext>
            </a:extLst>
          </p:cNvPr>
          <p:cNvSpPr txBox="1">
            <a:spLocks noChangeArrowheads="1"/>
          </p:cNvSpPr>
          <p:nvPr/>
        </p:nvSpPr>
        <p:spPr bwMode="auto">
          <a:xfrm>
            <a:off x="301626" y="3126647"/>
            <a:ext cx="730940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As an undergraduate, Rhett used his developing technical know-how to build web businesses and competition winning robots and run for student office.</a:t>
            </a:r>
          </a:p>
        </p:txBody>
      </p:sp>
      <p:sp>
        <p:nvSpPr>
          <p:cNvPr id="6" name="TextBox 13">
            <a:extLst>
              <a:ext uri="{FF2B5EF4-FFF2-40B4-BE49-F238E27FC236}">
                <a16:creationId xmlns:a16="http://schemas.microsoft.com/office/drawing/2014/main" id="{748358BF-2BAC-43A2-AD6B-801D7445DD90}"/>
              </a:ext>
            </a:extLst>
          </p:cNvPr>
          <p:cNvSpPr txBox="1">
            <a:spLocks noChangeArrowheads="1"/>
          </p:cNvSpPr>
          <p:nvPr/>
        </p:nvSpPr>
        <p:spPr bwMode="auto">
          <a:xfrm>
            <a:off x="301626" y="4141938"/>
            <a:ext cx="11588748"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graduating with a Master’s in Nuclear Engineering, Rhett has worked in consulting, and started several companies, including </a:t>
            </a:r>
            <a:r>
              <a:rPr lang="en-US" sz="1700" dirty="0" err="1"/>
              <a:t>Camm</a:t>
            </a:r>
            <a:r>
              <a:rPr lang="en-US" sz="1700" dirty="0"/>
              <a:t> Security Inc., a company that develops video security cameras, and </a:t>
            </a:r>
            <a:r>
              <a:rPr lang="en-US" sz="1700" dirty="0" err="1"/>
              <a:t>GitHire</a:t>
            </a:r>
            <a:r>
              <a:rPr lang="en-US" sz="1700" dirty="0"/>
              <a:t>, a service that matches programmers to companies that need them. Through it all, Rhett has used his physics training to tackle problems he finds interesting.</a:t>
            </a:r>
          </a:p>
        </p:txBody>
      </p:sp>
      <p:sp>
        <p:nvSpPr>
          <p:cNvPr id="7" name="TextBox 11">
            <a:extLst>
              <a:ext uri="{FF2B5EF4-FFF2-40B4-BE49-F238E27FC236}">
                <a16:creationId xmlns:a16="http://schemas.microsoft.com/office/drawing/2014/main" id="{A042E8A3-455B-4EAF-AEDC-941E16E811EC}"/>
              </a:ext>
            </a:extLst>
          </p:cNvPr>
          <p:cNvSpPr txBox="1">
            <a:spLocks noChangeArrowheads="1"/>
          </p:cNvSpPr>
          <p:nvPr/>
        </p:nvSpPr>
        <p:spPr bwMode="auto">
          <a:xfrm>
            <a:off x="301626" y="5418839"/>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“I’m always able to tackle and solve a problem using the mathematical, analytical, and software modeling tools I used in physics.”</a:t>
            </a:r>
          </a:p>
        </p:txBody>
      </p:sp>
      <p:pic>
        <p:nvPicPr>
          <p:cNvPr id="9" name="Picture 8" descr="A person standing in front of a computer&#10;&#10;Description automatically generated">
            <a:extLst>
              <a:ext uri="{FF2B5EF4-FFF2-40B4-BE49-F238E27FC236}">
                <a16:creationId xmlns:a16="http://schemas.microsoft.com/office/drawing/2014/main" id="{0B34EA15-1130-4107-86EC-E622F3B50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472" y="386664"/>
            <a:ext cx="3482818" cy="3482818"/>
          </a:xfrm>
          <a:prstGeom prst="rect">
            <a:avLst/>
          </a:prstGeom>
        </p:spPr>
      </p:pic>
    </p:spTree>
    <p:extLst>
      <p:ext uri="{BB962C8B-B14F-4D97-AF65-F5344CB8AC3E}">
        <p14:creationId xmlns:p14="http://schemas.microsoft.com/office/powerpoint/2010/main" val="130537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04419C24-79A6-42A9-AA05-0E82A4F91965}"/>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err="1"/>
              <a:t>Chien</a:t>
            </a:r>
            <a:r>
              <a:rPr lang="en-US" sz="2600" b="1" dirty="0"/>
              <a:t> Chung (Didi) Pei (Physics BA)</a:t>
            </a:r>
          </a:p>
          <a:p>
            <a:pPr eaLnBrk="1" hangingPunct="1"/>
            <a:r>
              <a:rPr lang="en-US" sz="1700" dirty="0"/>
              <a:t>Architect and Co-Founder of Pei Partnership Architects</a:t>
            </a:r>
          </a:p>
        </p:txBody>
      </p:sp>
      <p:sp>
        <p:nvSpPr>
          <p:cNvPr id="3" name="TextBox 13">
            <a:extLst>
              <a:ext uri="{FF2B5EF4-FFF2-40B4-BE49-F238E27FC236}">
                <a16:creationId xmlns:a16="http://schemas.microsoft.com/office/drawing/2014/main" id="{1E7116F3-4AE0-466F-BA04-802C365E224E}"/>
              </a:ext>
            </a:extLst>
          </p:cNvPr>
          <p:cNvSpPr txBox="1">
            <a:spLocks noChangeArrowheads="1"/>
          </p:cNvSpPr>
          <p:nvPr/>
        </p:nvSpPr>
        <p:spPr bwMode="auto">
          <a:xfrm>
            <a:off x="301626" y="1664329"/>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As a physics major at Harvard, Didi also took some art and architectural history courses. With his background in physics, and an interest in art and design, he decided to pursue a Masters in architecture.</a:t>
            </a:r>
          </a:p>
        </p:txBody>
      </p:sp>
      <p:sp>
        <p:nvSpPr>
          <p:cNvPr id="4" name="TextBox 12">
            <a:extLst>
              <a:ext uri="{FF2B5EF4-FFF2-40B4-BE49-F238E27FC236}">
                <a16:creationId xmlns:a16="http://schemas.microsoft.com/office/drawing/2014/main" id="{11947119-1CE0-489E-8051-3275820DBCED}"/>
              </a:ext>
            </a:extLst>
          </p:cNvPr>
          <p:cNvSpPr txBox="1">
            <a:spLocks noChangeArrowheads="1"/>
          </p:cNvSpPr>
          <p:nvPr/>
        </p:nvSpPr>
        <p:spPr bwMode="auto">
          <a:xfrm>
            <a:off x="301626" y="2801689"/>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Didi’s approach to architectural design merges science and art to produce award-winning structures. Studying physics has given Didi a sense of practicality and logic that you don’t usually learn when studying the arts.</a:t>
            </a:r>
          </a:p>
        </p:txBody>
      </p:sp>
      <p:sp>
        <p:nvSpPr>
          <p:cNvPr id="5" name="TextBox 11">
            <a:extLst>
              <a:ext uri="{FF2B5EF4-FFF2-40B4-BE49-F238E27FC236}">
                <a16:creationId xmlns:a16="http://schemas.microsoft.com/office/drawing/2014/main" id="{C67C3957-5C70-4E8B-933F-6E8D9971F002}"/>
              </a:ext>
            </a:extLst>
          </p:cNvPr>
          <p:cNvSpPr txBox="1">
            <a:spLocks noChangeArrowheads="1"/>
          </p:cNvSpPr>
          <p:nvPr/>
        </p:nvSpPr>
        <p:spPr bwMode="auto">
          <a:xfrm>
            <a:off x="301626" y="3847596"/>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 “A lot of architects would like you to think that architecture is about being an artist, and you can do anything. But you have a responsibility as an architect…so having a logical thought process is useful,” says Didi.</a:t>
            </a:r>
          </a:p>
        </p:txBody>
      </p:sp>
      <p:sp>
        <p:nvSpPr>
          <p:cNvPr id="6" name="TextBox 11">
            <a:extLst>
              <a:ext uri="{FF2B5EF4-FFF2-40B4-BE49-F238E27FC236}">
                <a16:creationId xmlns:a16="http://schemas.microsoft.com/office/drawing/2014/main" id="{9BB50B52-1D3B-4F92-BA60-CA1266215706}"/>
              </a:ext>
            </a:extLst>
          </p:cNvPr>
          <p:cNvSpPr txBox="1">
            <a:spLocks noChangeArrowheads="1"/>
          </p:cNvSpPr>
          <p:nvPr/>
        </p:nvSpPr>
        <p:spPr bwMode="auto">
          <a:xfrm>
            <a:off x="301626" y="4893503"/>
            <a:ext cx="1131887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t>Didi has contributed to designs all over the world, including the Grand Louvre in Paris.</a:t>
            </a:r>
          </a:p>
        </p:txBody>
      </p:sp>
      <p:sp>
        <p:nvSpPr>
          <p:cNvPr id="7" name="TextBox 12">
            <a:extLst>
              <a:ext uri="{FF2B5EF4-FFF2-40B4-BE49-F238E27FC236}">
                <a16:creationId xmlns:a16="http://schemas.microsoft.com/office/drawing/2014/main" id="{1A9A4E3C-7D09-42E1-91B8-59A895FBB9A6}"/>
              </a:ext>
            </a:extLst>
          </p:cNvPr>
          <p:cNvSpPr txBox="1">
            <a:spLocks noChangeArrowheads="1"/>
          </p:cNvSpPr>
          <p:nvPr/>
        </p:nvSpPr>
        <p:spPr bwMode="auto">
          <a:xfrm>
            <a:off x="301626" y="5506317"/>
            <a:ext cx="1131887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pPr>
            <a:r>
              <a:rPr lang="en-US" sz="1700" b="1" dirty="0">
                <a:solidFill>
                  <a:srgbClr val="00B0F0"/>
                </a:solidFill>
              </a:rPr>
              <a:t>“I had acquired really rigorous training in the scientific method. There aren’t many architects who had that, and it’s been very useful to me throughout my career.”</a:t>
            </a:r>
          </a:p>
        </p:txBody>
      </p:sp>
      <p:pic>
        <p:nvPicPr>
          <p:cNvPr id="10" name="Picture 9">
            <a:extLst>
              <a:ext uri="{FF2B5EF4-FFF2-40B4-BE49-F238E27FC236}">
                <a16:creationId xmlns:a16="http://schemas.microsoft.com/office/drawing/2014/main" id="{863A34CB-EC85-4301-A15E-6A2DBA9AB2C4}"/>
              </a:ext>
            </a:extLst>
          </p:cNvPr>
          <p:cNvPicPr>
            <a:picLocks noChangeAspect="1"/>
          </p:cNvPicPr>
          <p:nvPr/>
        </p:nvPicPr>
        <p:blipFill>
          <a:blip r:embed="rId2"/>
          <a:stretch>
            <a:fillRect/>
          </a:stretch>
        </p:blipFill>
        <p:spPr>
          <a:xfrm>
            <a:off x="8673546" y="331188"/>
            <a:ext cx="2946952" cy="3987052"/>
          </a:xfrm>
          <a:prstGeom prst="rect">
            <a:avLst/>
          </a:prstGeom>
          <a:ln w="19050">
            <a:solidFill>
              <a:srgbClr val="C00000"/>
            </a:solidFill>
          </a:ln>
        </p:spPr>
      </p:pic>
      <p:sp>
        <p:nvSpPr>
          <p:cNvPr id="11" name="TextBox 10">
            <a:extLst>
              <a:ext uri="{FF2B5EF4-FFF2-40B4-BE49-F238E27FC236}">
                <a16:creationId xmlns:a16="http://schemas.microsoft.com/office/drawing/2014/main" id="{AC65E384-8FDB-4AB1-BB4C-F4318EBC602D}"/>
              </a:ext>
            </a:extLst>
          </p:cNvPr>
          <p:cNvSpPr txBox="1"/>
          <p:nvPr/>
        </p:nvSpPr>
        <p:spPr>
          <a:xfrm>
            <a:off x="8578293" y="4269381"/>
            <a:ext cx="2421835" cy="246221"/>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Louvre: </a:t>
            </a:r>
            <a:r>
              <a:rPr lang="en-US" sz="1000" dirty="0" err="1">
                <a:latin typeface="Helvetica Neue" panose="02000503000000020004" pitchFamily="2" charset="0"/>
                <a:ea typeface="Helvetica Neue" panose="02000503000000020004" pitchFamily="2" charset="0"/>
                <a:cs typeface="Helvetica Neue" panose="02000503000000020004" pitchFamily="2" charset="0"/>
              </a:rPr>
              <a:t>Benh</a:t>
            </a:r>
            <a:r>
              <a:rPr lang="en-US" sz="1000" dirty="0">
                <a:latin typeface="Helvetica Neue" panose="02000503000000020004" pitchFamily="2" charset="0"/>
                <a:ea typeface="Helvetica Neue" panose="02000503000000020004" pitchFamily="2" charset="0"/>
                <a:cs typeface="Helvetica Neue" panose="02000503000000020004" pitchFamily="2" charset="0"/>
              </a:rPr>
              <a:t> Lieu Song</a:t>
            </a:r>
          </a:p>
        </p:txBody>
      </p:sp>
    </p:spTree>
    <p:extLst>
      <p:ext uri="{BB962C8B-B14F-4D97-AF65-F5344CB8AC3E}">
        <p14:creationId xmlns:p14="http://schemas.microsoft.com/office/powerpoint/2010/main" val="388288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7F202643-D614-4F5A-94B2-FA60020A04D6}"/>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Gabriela González (Physics PhD)</a:t>
            </a:r>
          </a:p>
          <a:p>
            <a:pPr eaLnBrk="1" hangingPunct="1"/>
            <a:r>
              <a:rPr lang="en-US" sz="1700" dirty="0"/>
              <a:t>Professor at Louisiana State University</a:t>
            </a:r>
          </a:p>
        </p:txBody>
      </p:sp>
      <p:sp>
        <p:nvSpPr>
          <p:cNvPr id="3" name="TextBox 13">
            <a:extLst>
              <a:ext uri="{FF2B5EF4-FFF2-40B4-BE49-F238E27FC236}">
                <a16:creationId xmlns:a16="http://schemas.microsoft.com/office/drawing/2014/main" id="{627D335A-A70E-4D10-AA51-B44AE7409AE8}"/>
              </a:ext>
            </a:extLst>
          </p:cNvPr>
          <p:cNvSpPr txBox="1">
            <a:spLocks noChangeArrowheads="1"/>
          </p:cNvSpPr>
          <p:nvPr/>
        </p:nvSpPr>
        <p:spPr bwMode="auto">
          <a:xfrm>
            <a:off x="301626" y="1480321"/>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Gabriela initially wanted to be a math teacher, like her mother. But her first physics class in high school changed that.</a:t>
            </a:r>
          </a:p>
        </p:txBody>
      </p:sp>
      <p:sp>
        <p:nvSpPr>
          <p:cNvPr id="4" name="TextBox 11">
            <a:extLst>
              <a:ext uri="{FF2B5EF4-FFF2-40B4-BE49-F238E27FC236}">
                <a16:creationId xmlns:a16="http://schemas.microsoft.com/office/drawing/2014/main" id="{7B9058EF-3D33-4D77-9CDD-E9831A32C6FC}"/>
              </a:ext>
            </a:extLst>
          </p:cNvPr>
          <p:cNvSpPr txBox="1">
            <a:spLocks noChangeArrowheads="1"/>
          </p:cNvSpPr>
          <p:nvPr/>
        </p:nvSpPr>
        <p:spPr bwMode="auto">
          <a:xfrm>
            <a:off x="301626" y="2218892"/>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was amazed at how we could ‘explain’ the world with physics, and we could predict what objects would do. When I found out this also applied to stars and the universe and that there were unknown phenomena waiting to be discovered, I decided I couldn’t do anything else!”</a:t>
            </a:r>
          </a:p>
        </p:txBody>
      </p:sp>
      <p:sp>
        <p:nvSpPr>
          <p:cNvPr id="5" name="TextBox 13">
            <a:extLst>
              <a:ext uri="{FF2B5EF4-FFF2-40B4-BE49-F238E27FC236}">
                <a16:creationId xmlns:a16="http://schemas.microsoft.com/office/drawing/2014/main" id="{9EAB4070-C25A-4928-B3E6-C0AF62FA9EFC}"/>
              </a:ext>
            </a:extLst>
          </p:cNvPr>
          <p:cNvSpPr txBox="1">
            <a:spLocks noChangeArrowheads="1"/>
          </p:cNvSpPr>
          <p:nvPr/>
        </p:nvSpPr>
        <p:spPr bwMode="auto">
          <a:xfrm>
            <a:off x="301626" y="3480683"/>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going to college in her home country of Argentina, Gabriela moved to Syracuse University for her PhD, focusing on gravitational waves.</a:t>
            </a:r>
          </a:p>
        </p:txBody>
      </p:sp>
      <p:sp>
        <p:nvSpPr>
          <p:cNvPr id="6" name="TextBox 13">
            <a:extLst>
              <a:ext uri="{FF2B5EF4-FFF2-40B4-BE49-F238E27FC236}">
                <a16:creationId xmlns:a16="http://schemas.microsoft.com/office/drawing/2014/main" id="{0E27B17D-0156-4651-8862-05EEBEA6A8D4}"/>
              </a:ext>
            </a:extLst>
          </p:cNvPr>
          <p:cNvSpPr txBox="1">
            <a:spLocks noChangeArrowheads="1"/>
          </p:cNvSpPr>
          <p:nvPr/>
        </p:nvSpPr>
        <p:spPr bwMode="auto">
          <a:xfrm>
            <a:off x="301626" y="4222458"/>
            <a:ext cx="1158874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Now, Gabriela still work on gravitational waves at LIGO in Livingston, Louisiana, and is a professor of physics and astronomy at Louisiana State University. She says that learning how to get help from experts and how to successfully work with others were just as important as the physics concepts she learned.</a:t>
            </a:r>
          </a:p>
        </p:txBody>
      </p:sp>
      <p:sp>
        <p:nvSpPr>
          <p:cNvPr id="7" name="TextBox 11">
            <a:extLst>
              <a:ext uri="{FF2B5EF4-FFF2-40B4-BE49-F238E27FC236}">
                <a16:creationId xmlns:a16="http://schemas.microsoft.com/office/drawing/2014/main" id="{4B5B5C30-912E-45EA-B48F-C9B41DCFBC52}"/>
              </a:ext>
            </a:extLst>
          </p:cNvPr>
          <p:cNvSpPr txBox="1">
            <a:spLocks noChangeArrowheads="1"/>
          </p:cNvSpPr>
          <p:nvPr/>
        </p:nvSpPr>
        <p:spPr bwMode="auto">
          <a:xfrm>
            <a:off x="301626" y="5225843"/>
            <a:ext cx="11588748"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“The best lesson from [my training] was learning to ask questions – always ask ‘Why?!’”</a:t>
            </a:r>
          </a:p>
        </p:txBody>
      </p:sp>
      <p:pic>
        <p:nvPicPr>
          <p:cNvPr id="9" name="Picture 8" descr="A picture containing outdoor, person, woman, standing&#10;&#10;Description automatically generated">
            <a:extLst>
              <a:ext uri="{FF2B5EF4-FFF2-40B4-BE49-F238E27FC236}">
                <a16:creationId xmlns:a16="http://schemas.microsoft.com/office/drawing/2014/main" id="{B95D373F-CF38-4D49-8FB0-E708EE227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446" y="921236"/>
            <a:ext cx="3175000" cy="3175000"/>
          </a:xfrm>
          <a:prstGeom prst="rect">
            <a:avLst/>
          </a:prstGeom>
        </p:spPr>
      </p:pic>
    </p:spTree>
    <p:extLst>
      <p:ext uri="{BB962C8B-B14F-4D97-AF65-F5344CB8AC3E}">
        <p14:creationId xmlns:p14="http://schemas.microsoft.com/office/powerpoint/2010/main" val="2344494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E831CB80-EAF6-4260-92EA-3BB14544A1DF}"/>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Tracee Walker Gilbert (Physics BS)</a:t>
            </a:r>
          </a:p>
          <a:p>
            <a:pPr eaLnBrk="1" hangingPunct="1"/>
            <a:r>
              <a:rPr lang="en-US" sz="1700" dirty="0"/>
              <a:t>Owner and Operator of Systems Innovation, LLC</a:t>
            </a:r>
          </a:p>
        </p:txBody>
      </p:sp>
      <p:sp>
        <p:nvSpPr>
          <p:cNvPr id="3" name="TextBox 13">
            <a:extLst>
              <a:ext uri="{FF2B5EF4-FFF2-40B4-BE49-F238E27FC236}">
                <a16:creationId xmlns:a16="http://schemas.microsoft.com/office/drawing/2014/main" id="{0523E95A-1E32-458E-B407-D44ED0443A4D}"/>
              </a:ext>
            </a:extLst>
          </p:cNvPr>
          <p:cNvSpPr txBox="1">
            <a:spLocks noChangeArrowheads="1"/>
          </p:cNvSpPr>
          <p:nvPr/>
        </p:nvSpPr>
        <p:spPr bwMode="auto">
          <a:xfrm>
            <a:off x="301626" y="1384570"/>
            <a:ext cx="712441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Coming from a family of writers, musicians and teachers, Tracee calls herself an “anomaly.” But being surrounded by creativity and early exposure to math and science led to a desire to do physics.</a:t>
            </a:r>
          </a:p>
        </p:txBody>
      </p:sp>
      <p:sp>
        <p:nvSpPr>
          <p:cNvPr id="4" name="TextBox 11">
            <a:extLst>
              <a:ext uri="{FF2B5EF4-FFF2-40B4-BE49-F238E27FC236}">
                <a16:creationId xmlns:a16="http://schemas.microsoft.com/office/drawing/2014/main" id="{5CADC991-E814-440A-A965-560676F447FE}"/>
              </a:ext>
            </a:extLst>
          </p:cNvPr>
          <p:cNvSpPr txBox="1">
            <a:spLocks noChangeArrowheads="1"/>
          </p:cNvSpPr>
          <p:nvPr/>
        </p:nvSpPr>
        <p:spPr bwMode="auto">
          <a:xfrm>
            <a:off x="301626" y="2289000"/>
            <a:ext cx="712441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always had a passion for solving problems, really tough problems,” Tracee admits.</a:t>
            </a:r>
          </a:p>
        </p:txBody>
      </p:sp>
      <p:sp>
        <p:nvSpPr>
          <p:cNvPr id="5" name="TextBox 13">
            <a:extLst>
              <a:ext uri="{FF2B5EF4-FFF2-40B4-BE49-F238E27FC236}">
                <a16:creationId xmlns:a16="http://schemas.microsoft.com/office/drawing/2014/main" id="{749350E8-C2DE-4EFD-9CD6-1543DC942D95}"/>
              </a:ext>
            </a:extLst>
          </p:cNvPr>
          <p:cNvSpPr txBox="1">
            <a:spLocks noChangeArrowheads="1"/>
          </p:cNvSpPr>
          <p:nvPr/>
        </p:nvSpPr>
        <p:spPr bwMode="auto">
          <a:xfrm>
            <a:off x="301626" y="2931820"/>
            <a:ext cx="7124410" cy="1400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earning her bachelor’s in physics, Tracee did a little bit of everything. She worked for a series of companies and took a leave of absence to earn her PhD in Industrial and Systems Engineering, before getting a fellowship with the American Association for the Advancement of Science.</a:t>
            </a:r>
          </a:p>
        </p:txBody>
      </p:sp>
      <p:sp>
        <p:nvSpPr>
          <p:cNvPr id="6" name="TextBox 13">
            <a:extLst>
              <a:ext uri="{FF2B5EF4-FFF2-40B4-BE49-F238E27FC236}">
                <a16:creationId xmlns:a16="http://schemas.microsoft.com/office/drawing/2014/main" id="{C6848B86-E1BF-4A7C-AD80-5A0C59570787}"/>
              </a:ext>
            </a:extLst>
          </p:cNvPr>
          <p:cNvSpPr txBox="1">
            <a:spLocks noChangeArrowheads="1"/>
          </p:cNvSpPr>
          <p:nvPr/>
        </p:nvSpPr>
        <p:spPr bwMode="auto">
          <a:xfrm>
            <a:off x="301626" y="4359470"/>
            <a:ext cx="1158874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Finally, Tracee launched her own company, System Innovation, providing management and technology consulting, systems engineering services, and research and development oversight. Starting her own business was </a:t>
            </a:r>
            <a:r>
              <a:rPr lang="en-US" sz="1700"/>
              <a:t>a long-time </a:t>
            </a:r>
            <a:r>
              <a:rPr lang="en-US" sz="1700" dirty="0"/>
              <a:t>dream, and Tracee feels that her physics degree gave her the skills she needed to be successful.</a:t>
            </a:r>
          </a:p>
        </p:txBody>
      </p:sp>
      <p:sp>
        <p:nvSpPr>
          <p:cNvPr id="7" name="TextBox 11">
            <a:extLst>
              <a:ext uri="{FF2B5EF4-FFF2-40B4-BE49-F238E27FC236}">
                <a16:creationId xmlns:a16="http://schemas.microsoft.com/office/drawing/2014/main" id="{91D83537-C52E-4900-B3C6-DC975155A220}"/>
              </a:ext>
            </a:extLst>
          </p:cNvPr>
          <p:cNvSpPr txBox="1">
            <a:spLocks noChangeArrowheads="1"/>
          </p:cNvSpPr>
          <p:nvPr/>
        </p:nvSpPr>
        <p:spPr bwMode="auto">
          <a:xfrm>
            <a:off x="301626" y="5263900"/>
            <a:ext cx="11588748"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“[Physics] really gives you the critical thinking and logical reasoning skills that are needed to not only be innovative, but to be a problem solver,” she says. “You can go anywhere with a physics degree. If you start off with a business degree, it’s harder to go in the other direction. Most things were easy for me to learn having the physics foundation.”</a:t>
            </a:r>
          </a:p>
        </p:txBody>
      </p:sp>
      <p:pic>
        <p:nvPicPr>
          <p:cNvPr id="9" name="Picture 8" descr="A person wearing a blue shirt and smiling at the camera&#10;&#10;Description automatically generated">
            <a:extLst>
              <a:ext uri="{FF2B5EF4-FFF2-40B4-BE49-F238E27FC236}">
                <a16:creationId xmlns:a16="http://schemas.microsoft.com/office/drawing/2014/main" id="{FCA769FB-687D-48EB-9DD7-00C971F85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804" y="868212"/>
            <a:ext cx="4762500" cy="2552700"/>
          </a:xfrm>
          <a:prstGeom prst="rect">
            <a:avLst/>
          </a:prstGeom>
        </p:spPr>
      </p:pic>
    </p:spTree>
    <p:extLst>
      <p:ext uri="{BB962C8B-B14F-4D97-AF65-F5344CB8AC3E}">
        <p14:creationId xmlns:p14="http://schemas.microsoft.com/office/powerpoint/2010/main" val="40732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2782BC0F-52C1-4E50-A21E-D5D0EED28C41}"/>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Amy Ziegler (Physics BS)</a:t>
            </a:r>
          </a:p>
          <a:p>
            <a:pPr eaLnBrk="1" hangingPunct="1"/>
            <a:r>
              <a:rPr lang="en-US" sz="1700" dirty="0"/>
              <a:t>Intellectual Property Attorney</a:t>
            </a:r>
          </a:p>
        </p:txBody>
      </p:sp>
      <p:sp>
        <p:nvSpPr>
          <p:cNvPr id="4" name="TextBox 13">
            <a:extLst>
              <a:ext uri="{FF2B5EF4-FFF2-40B4-BE49-F238E27FC236}">
                <a16:creationId xmlns:a16="http://schemas.microsoft.com/office/drawing/2014/main" id="{07634490-C799-4286-88DC-C985A9ECCA2F}"/>
              </a:ext>
            </a:extLst>
          </p:cNvPr>
          <p:cNvSpPr txBox="1">
            <a:spLocks noChangeArrowheads="1"/>
          </p:cNvSpPr>
          <p:nvPr/>
        </p:nvSpPr>
        <p:spPr bwMode="auto">
          <a:xfrm>
            <a:off x="301626" y="1532985"/>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An excellent high school physics teacher led to Amy’s interest in physics. She won several prizes at science fairs, and these experiences played a substantial role in her decision to study physics in college.</a:t>
            </a:r>
          </a:p>
        </p:txBody>
      </p:sp>
      <p:sp>
        <p:nvSpPr>
          <p:cNvPr id="5" name="TextBox 12">
            <a:extLst>
              <a:ext uri="{FF2B5EF4-FFF2-40B4-BE49-F238E27FC236}">
                <a16:creationId xmlns:a16="http://schemas.microsoft.com/office/drawing/2014/main" id="{D28A1941-03AE-45FF-B4DF-B660482F5343}"/>
              </a:ext>
            </a:extLst>
          </p:cNvPr>
          <p:cNvSpPr txBox="1">
            <a:spLocks noChangeArrowheads="1"/>
          </p:cNvSpPr>
          <p:nvPr/>
        </p:nvSpPr>
        <p:spPr bwMode="auto">
          <a:xfrm>
            <a:off x="301626" y="2585830"/>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earning her Bachelor’s degree, she began working at Argonne National Lab. She learned that research topics are often determined by available funding, not just personal interests. Wanting a career with more autonomy and variety, she decided to attend law school, and is now an intellectual property lawyer.</a:t>
            </a:r>
          </a:p>
        </p:txBody>
      </p:sp>
      <p:sp>
        <p:nvSpPr>
          <p:cNvPr id="6" name="TextBox 11">
            <a:extLst>
              <a:ext uri="{FF2B5EF4-FFF2-40B4-BE49-F238E27FC236}">
                <a16:creationId xmlns:a16="http://schemas.microsoft.com/office/drawing/2014/main" id="{33536674-36BC-4841-BDAC-C5B3D8E5EA88}"/>
              </a:ext>
            </a:extLst>
          </p:cNvPr>
          <p:cNvSpPr txBox="1">
            <a:spLocks noChangeArrowheads="1"/>
          </p:cNvSpPr>
          <p:nvPr/>
        </p:nvSpPr>
        <p:spPr bwMode="auto">
          <a:xfrm>
            <a:off x="301626" y="3897024"/>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like what I do, I like the legal work, but I also like applying technology to try to make our processes better and more efficient.”</a:t>
            </a:r>
          </a:p>
        </p:txBody>
      </p:sp>
      <p:sp>
        <p:nvSpPr>
          <p:cNvPr id="7" name="TextBox 11">
            <a:extLst>
              <a:ext uri="{FF2B5EF4-FFF2-40B4-BE49-F238E27FC236}">
                <a16:creationId xmlns:a16="http://schemas.microsoft.com/office/drawing/2014/main" id="{605CC4F6-958B-4A19-8F17-A0CF7F72BFC5}"/>
              </a:ext>
            </a:extLst>
          </p:cNvPr>
          <p:cNvSpPr txBox="1">
            <a:spLocks noChangeArrowheads="1"/>
          </p:cNvSpPr>
          <p:nvPr/>
        </p:nvSpPr>
        <p:spPr bwMode="auto">
          <a:xfrm>
            <a:off x="301626" y="4882705"/>
            <a:ext cx="1131887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t>Amy found the disciplines and logical thinking skills learned through her physics background to be especially helpful when researching highly specialized inventions for patent applications.</a:t>
            </a:r>
          </a:p>
        </p:txBody>
      </p:sp>
      <p:sp>
        <p:nvSpPr>
          <p:cNvPr id="8" name="TextBox 12">
            <a:extLst>
              <a:ext uri="{FF2B5EF4-FFF2-40B4-BE49-F238E27FC236}">
                <a16:creationId xmlns:a16="http://schemas.microsoft.com/office/drawing/2014/main" id="{D46CF479-F069-4A55-8659-CA1FCE920E48}"/>
              </a:ext>
            </a:extLst>
          </p:cNvPr>
          <p:cNvSpPr txBox="1">
            <a:spLocks noChangeArrowheads="1"/>
          </p:cNvSpPr>
          <p:nvPr/>
        </p:nvSpPr>
        <p:spPr bwMode="auto">
          <a:xfrm>
            <a:off x="301626" y="5629887"/>
            <a:ext cx="1131887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pPr>
            <a:r>
              <a:rPr lang="en-US" sz="1700" b="1" dirty="0">
                <a:solidFill>
                  <a:srgbClr val="00B0F0"/>
                </a:solidFill>
              </a:rPr>
              <a:t>“Physics is not an easy subject, so for anybody who can do that, you can learn almost anything else.”</a:t>
            </a:r>
          </a:p>
        </p:txBody>
      </p:sp>
      <p:pic>
        <p:nvPicPr>
          <p:cNvPr id="10" name="Picture 9" descr="A person smiling for the camera&#10;&#10;Description automatically generated">
            <a:extLst>
              <a:ext uri="{FF2B5EF4-FFF2-40B4-BE49-F238E27FC236}">
                <a16:creationId xmlns:a16="http://schemas.microsoft.com/office/drawing/2014/main" id="{8CFD6E7A-30F4-407C-981E-62943CED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473" y="746197"/>
            <a:ext cx="3327901" cy="3327901"/>
          </a:xfrm>
          <a:prstGeom prst="rect">
            <a:avLst/>
          </a:prstGeom>
        </p:spPr>
      </p:pic>
    </p:spTree>
    <p:extLst>
      <p:ext uri="{BB962C8B-B14F-4D97-AF65-F5344CB8AC3E}">
        <p14:creationId xmlns:p14="http://schemas.microsoft.com/office/powerpoint/2010/main" val="28017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C3B202FA-ED3F-41CC-9EB9-3FC2625883A4}"/>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Franklin Chang-Diaz (Plasma Physics PhD)</a:t>
            </a:r>
          </a:p>
          <a:p>
            <a:pPr eaLnBrk="1" hangingPunct="1"/>
            <a:r>
              <a:rPr lang="en-US" sz="1700" dirty="0"/>
              <a:t>Astronaut and Founder and CEO of Ad Astra Rocket Company</a:t>
            </a:r>
          </a:p>
        </p:txBody>
      </p:sp>
      <p:sp>
        <p:nvSpPr>
          <p:cNvPr id="3" name="TextBox 13">
            <a:extLst>
              <a:ext uri="{FF2B5EF4-FFF2-40B4-BE49-F238E27FC236}">
                <a16:creationId xmlns:a16="http://schemas.microsoft.com/office/drawing/2014/main" id="{79899A1A-FD3E-47FF-A747-407A24A0C148}"/>
              </a:ext>
            </a:extLst>
          </p:cNvPr>
          <p:cNvSpPr txBox="1">
            <a:spLocks noChangeArrowheads="1"/>
          </p:cNvSpPr>
          <p:nvPr/>
        </p:nvSpPr>
        <p:spPr bwMode="auto">
          <a:xfrm>
            <a:off x="301626" y="1532985"/>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Born in Costa Rica and raised during the Cold War era, Franklin was captivated by the Sputnik satellite and the beginnings of space exploration.</a:t>
            </a:r>
          </a:p>
        </p:txBody>
      </p:sp>
      <p:sp>
        <p:nvSpPr>
          <p:cNvPr id="4" name="TextBox 11">
            <a:extLst>
              <a:ext uri="{FF2B5EF4-FFF2-40B4-BE49-F238E27FC236}">
                <a16:creationId xmlns:a16="http://schemas.microsoft.com/office/drawing/2014/main" id="{415586D9-3FD2-40F1-B8AC-F9A200C11AA9}"/>
              </a:ext>
            </a:extLst>
          </p:cNvPr>
          <p:cNvSpPr txBox="1">
            <a:spLocks noChangeArrowheads="1"/>
          </p:cNvSpPr>
          <p:nvPr/>
        </p:nvSpPr>
        <p:spPr bwMode="auto">
          <a:xfrm>
            <a:off x="301627" y="2324220"/>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felt one day humans would travel to distance planets, and I wanted to be one of those travelers…That was the beginning-my earliest memories of being fascinated by space.”</a:t>
            </a:r>
          </a:p>
        </p:txBody>
      </p:sp>
      <p:sp>
        <p:nvSpPr>
          <p:cNvPr id="5" name="TextBox 13">
            <a:extLst>
              <a:ext uri="{FF2B5EF4-FFF2-40B4-BE49-F238E27FC236}">
                <a16:creationId xmlns:a16="http://schemas.microsoft.com/office/drawing/2014/main" id="{FA107887-4DFE-473E-B8C7-5B950C24F68B}"/>
              </a:ext>
            </a:extLst>
          </p:cNvPr>
          <p:cNvSpPr txBox="1">
            <a:spLocks noChangeArrowheads="1"/>
          </p:cNvSpPr>
          <p:nvPr/>
        </p:nvSpPr>
        <p:spPr bwMode="auto">
          <a:xfrm>
            <a:off x="301626" y="3377065"/>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graduating high school in Costa Rica, Franklin immigrated to the US and started high school all over again, eventually earning a full ride scholarship to the University of Connecticut for engineering.</a:t>
            </a:r>
          </a:p>
        </p:txBody>
      </p:sp>
      <p:sp>
        <p:nvSpPr>
          <p:cNvPr id="6" name="TextBox 13">
            <a:extLst>
              <a:ext uri="{FF2B5EF4-FFF2-40B4-BE49-F238E27FC236}">
                <a16:creationId xmlns:a16="http://schemas.microsoft.com/office/drawing/2014/main" id="{BF2AA38A-FD04-4FC5-BB2B-B4C8BDF12E58}"/>
              </a:ext>
            </a:extLst>
          </p:cNvPr>
          <p:cNvSpPr txBox="1">
            <a:spLocks noChangeArrowheads="1"/>
          </p:cNvSpPr>
          <p:nvPr/>
        </p:nvSpPr>
        <p:spPr bwMode="auto">
          <a:xfrm>
            <a:off x="301626" y="4429910"/>
            <a:ext cx="11588748"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NASA cancelled its space flight program shortly after the moon landing, and Franklin used the opportunity to earn his PhD in Plasma Physics at MIT. When the Space Program returned in 1977, he applied for astronaut recruitment, and finally got his chance to go to space, becoming one of the first scientists to fly without a military background.</a:t>
            </a:r>
          </a:p>
        </p:txBody>
      </p:sp>
      <p:sp>
        <p:nvSpPr>
          <p:cNvPr id="7" name="TextBox 11">
            <a:extLst>
              <a:ext uri="{FF2B5EF4-FFF2-40B4-BE49-F238E27FC236}">
                <a16:creationId xmlns:a16="http://schemas.microsoft.com/office/drawing/2014/main" id="{DA2BDC3E-2A5E-4F37-A8EC-4B10307526AA}"/>
              </a:ext>
            </a:extLst>
          </p:cNvPr>
          <p:cNvSpPr txBox="1">
            <a:spLocks noChangeArrowheads="1"/>
          </p:cNvSpPr>
          <p:nvPr/>
        </p:nvSpPr>
        <p:spPr bwMode="auto">
          <a:xfrm>
            <a:off x="301625" y="5518432"/>
            <a:ext cx="1158874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“When I first started, it was clear that being a scientist made you less likely to fly. But that didn’t seem right to me,” Franklin says. “Throughout my years in the astronaut corps, I think I helped bridge that gap.</a:t>
            </a:r>
          </a:p>
        </p:txBody>
      </p:sp>
      <p:pic>
        <p:nvPicPr>
          <p:cNvPr id="9" name="Picture 8" descr="A picture containing person, man, holding, riding&#10;&#10;Description automatically generated">
            <a:extLst>
              <a:ext uri="{FF2B5EF4-FFF2-40B4-BE49-F238E27FC236}">
                <a16:creationId xmlns:a16="http://schemas.microsoft.com/office/drawing/2014/main" id="{F0396015-D0E6-40EA-A19E-FA55B8642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3956" y="386487"/>
            <a:ext cx="2966416" cy="3524102"/>
          </a:xfrm>
          <a:prstGeom prst="rect">
            <a:avLst/>
          </a:prstGeom>
        </p:spPr>
      </p:pic>
    </p:spTree>
    <p:extLst>
      <p:ext uri="{BB962C8B-B14F-4D97-AF65-F5344CB8AC3E}">
        <p14:creationId xmlns:p14="http://schemas.microsoft.com/office/powerpoint/2010/main" val="205805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97097-3BF7-4C18-B71D-BFBC8172B854}"/>
              </a:ext>
            </a:extLst>
          </p:cNvPr>
          <p:cNvSpPr/>
          <p:nvPr/>
        </p:nvSpPr>
        <p:spPr>
          <a:xfrm>
            <a:off x="334652" y="127262"/>
            <a:ext cx="2351987" cy="369332"/>
          </a:xfrm>
          <a:prstGeom prst="rect">
            <a:avLst/>
          </a:prstGeom>
          <a:solidFill>
            <a:srgbClr val="B92326"/>
          </a:solidFill>
          <a:ln>
            <a:solidFill>
              <a:srgbClr val="B923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793CCE8-B683-4F83-88CB-EF1C958C0C6E}"/>
              </a:ext>
            </a:extLst>
          </p:cNvPr>
          <p:cNvSpPr txBox="1"/>
          <p:nvPr/>
        </p:nvSpPr>
        <p:spPr>
          <a:xfrm>
            <a:off x="406492" y="127262"/>
            <a:ext cx="2078454" cy="369332"/>
          </a:xfrm>
          <a:prstGeom prst="rect">
            <a:avLst/>
          </a:prstGeom>
          <a:noFill/>
        </p:spPr>
        <p:txBody>
          <a:bodyPr wrap="none" rtlCol="0">
            <a:spAutoFit/>
          </a:bodyPr>
          <a:lstStyle/>
          <a:p>
            <a:r>
              <a:rPr lang="en-US" b="1" dirty="0">
                <a:solidFill>
                  <a:schemeClr val="bg1"/>
                </a:solidFill>
              </a:rPr>
              <a:t>DID YOU KNOW?</a:t>
            </a:r>
          </a:p>
        </p:txBody>
      </p:sp>
      <p:sp>
        <p:nvSpPr>
          <p:cNvPr id="7" name="Rectangle 6">
            <a:extLst>
              <a:ext uri="{FF2B5EF4-FFF2-40B4-BE49-F238E27FC236}">
                <a16:creationId xmlns:a16="http://schemas.microsoft.com/office/drawing/2014/main" id="{11334243-4990-47B4-AE79-DC2FBA4AFEC0}"/>
              </a:ext>
            </a:extLst>
          </p:cNvPr>
          <p:cNvSpPr/>
          <p:nvPr/>
        </p:nvSpPr>
        <p:spPr>
          <a:xfrm>
            <a:off x="9667188" y="6292392"/>
            <a:ext cx="2248292" cy="523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C2352864-2C5F-4C02-A40B-37193D616B5F}"/>
              </a:ext>
            </a:extLst>
          </p:cNvPr>
          <p:cNvSpPr txBox="1">
            <a:spLocks/>
          </p:cNvSpPr>
          <p:nvPr/>
        </p:nvSpPr>
        <p:spPr>
          <a:xfrm>
            <a:off x="174625" y="625475"/>
            <a:ext cx="4246563" cy="7588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dirty="0"/>
              <a:t>Physics Degrees Get Jobs!</a:t>
            </a:r>
          </a:p>
        </p:txBody>
      </p:sp>
      <p:sp>
        <p:nvSpPr>
          <p:cNvPr id="10" name="TextBox 9">
            <a:extLst>
              <a:ext uri="{FF2B5EF4-FFF2-40B4-BE49-F238E27FC236}">
                <a16:creationId xmlns:a16="http://schemas.microsoft.com/office/drawing/2014/main" id="{5B98BB8B-CA54-42B5-B3BC-B10EB8409CD7}"/>
              </a:ext>
            </a:extLst>
          </p:cNvPr>
          <p:cNvSpPr txBox="1"/>
          <p:nvPr/>
        </p:nvSpPr>
        <p:spPr>
          <a:xfrm>
            <a:off x="259237" y="1720392"/>
            <a:ext cx="376906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In 2017 and 2018, 52% of physics bachelor’s recipients went straight into the job market, with starting salaries of $50K-$70K in the private sector</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48% of physics bachelors went to graduate school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19% studied something other than physics or astronomy, primarily engineering or math</a:t>
            </a:r>
          </a:p>
        </p:txBody>
      </p:sp>
      <p:sp>
        <p:nvSpPr>
          <p:cNvPr id="12" name="TextBox 11">
            <a:extLst>
              <a:ext uri="{FF2B5EF4-FFF2-40B4-BE49-F238E27FC236}">
                <a16:creationId xmlns:a16="http://schemas.microsoft.com/office/drawing/2014/main" id="{380C2078-CECE-40E8-9EA5-FE2442FDD721}"/>
              </a:ext>
            </a:extLst>
          </p:cNvPr>
          <p:cNvSpPr txBox="1">
            <a:spLocks noChangeArrowheads="1"/>
          </p:cNvSpPr>
          <p:nvPr/>
        </p:nvSpPr>
        <p:spPr bwMode="auto">
          <a:xfrm>
            <a:off x="0" y="6444456"/>
            <a:ext cx="3416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Arial" charset="0"/>
              </a:defRPr>
            </a:lvl1pPr>
            <a:lvl2pPr marL="37931725" indent="-37474525">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dirty="0"/>
              <a:t>Learn more: </a:t>
            </a:r>
            <a:r>
              <a:rPr lang="en-US" sz="1800" b="1" dirty="0" err="1">
                <a:solidFill>
                  <a:srgbClr val="0066FF"/>
                </a:solidFill>
              </a:rPr>
              <a:t>aip.org</a:t>
            </a:r>
            <a:r>
              <a:rPr lang="en-US" sz="1800" b="1" dirty="0">
                <a:solidFill>
                  <a:srgbClr val="0066FF"/>
                </a:solidFill>
              </a:rPr>
              <a:t>/statistics</a:t>
            </a:r>
          </a:p>
        </p:txBody>
      </p:sp>
      <p:pic>
        <p:nvPicPr>
          <p:cNvPr id="5" name="Picture 4">
            <a:extLst>
              <a:ext uri="{FF2B5EF4-FFF2-40B4-BE49-F238E27FC236}">
                <a16:creationId xmlns:a16="http://schemas.microsoft.com/office/drawing/2014/main" id="{8298D410-7A68-4335-BB2E-A5E4664C7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856" y="6364936"/>
            <a:ext cx="5495353" cy="630865"/>
          </a:xfrm>
          <a:prstGeom prst="rect">
            <a:avLst/>
          </a:prstGeom>
        </p:spPr>
      </p:pic>
      <p:pic>
        <p:nvPicPr>
          <p:cNvPr id="6" name="Picture 5">
            <a:extLst>
              <a:ext uri="{FF2B5EF4-FFF2-40B4-BE49-F238E27FC236}">
                <a16:creationId xmlns:a16="http://schemas.microsoft.com/office/drawing/2014/main" id="{0F6E63FE-FBD5-401A-B6F5-B4AC27380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745" y="1032779"/>
            <a:ext cx="1426916" cy="5375494"/>
          </a:xfrm>
          <a:prstGeom prst="rect">
            <a:avLst/>
          </a:prstGeom>
        </p:spPr>
      </p:pic>
      <p:sp>
        <p:nvSpPr>
          <p:cNvPr id="11" name="TextBox 10">
            <a:extLst>
              <a:ext uri="{FF2B5EF4-FFF2-40B4-BE49-F238E27FC236}">
                <a16:creationId xmlns:a16="http://schemas.microsoft.com/office/drawing/2014/main" id="{C257F61B-4764-4EA2-9B5B-FAA92317313A}"/>
              </a:ext>
            </a:extLst>
          </p:cNvPr>
          <p:cNvSpPr txBox="1"/>
          <p:nvPr/>
        </p:nvSpPr>
        <p:spPr>
          <a:xfrm>
            <a:off x="5981482" y="2213533"/>
            <a:ext cx="1710725" cy="369332"/>
          </a:xfrm>
          <a:prstGeom prst="rect">
            <a:avLst/>
          </a:prstGeom>
          <a:noFill/>
        </p:spPr>
        <p:txBody>
          <a:bodyPr wrap="none" rtlCol="0">
            <a:spAutoFit/>
          </a:bodyPr>
          <a:lstStyle/>
          <a:p>
            <a:r>
              <a:rPr lang="en-US" b="1" dirty="0">
                <a:solidFill>
                  <a:srgbClr val="00828C"/>
                </a:solidFill>
              </a:rPr>
              <a:t>WORKFORCE</a:t>
            </a:r>
          </a:p>
        </p:txBody>
      </p:sp>
      <p:sp>
        <p:nvSpPr>
          <p:cNvPr id="13" name="TextBox 12">
            <a:extLst>
              <a:ext uri="{FF2B5EF4-FFF2-40B4-BE49-F238E27FC236}">
                <a16:creationId xmlns:a16="http://schemas.microsoft.com/office/drawing/2014/main" id="{D5EEA071-FAD5-4D2C-A221-EA2D0279C016}"/>
              </a:ext>
            </a:extLst>
          </p:cNvPr>
          <p:cNvSpPr txBox="1"/>
          <p:nvPr/>
        </p:nvSpPr>
        <p:spPr>
          <a:xfrm>
            <a:off x="4518164" y="4101680"/>
            <a:ext cx="3155672" cy="646331"/>
          </a:xfrm>
          <a:prstGeom prst="rect">
            <a:avLst/>
          </a:prstGeom>
          <a:noFill/>
        </p:spPr>
        <p:txBody>
          <a:bodyPr wrap="none" rtlCol="0">
            <a:spAutoFit/>
          </a:bodyPr>
          <a:lstStyle/>
          <a:p>
            <a:pPr algn="ctr"/>
            <a:r>
              <a:rPr lang="en-US" b="1" dirty="0">
                <a:solidFill>
                  <a:srgbClr val="6A2C5D"/>
                </a:solidFill>
              </a:rPr>
              <a:t>GRADUATE STUDY</a:t>
            </a:r>
          </a:p>
          <a:p>
            <a:pPr algn="ctr"/>
            <a:r>
              <a:rPr lang="en-US" b="1" dirty="0">
                <a:solidFill>
                  <a:srgbClr val="6A2C5D"/>
                </a:solidFill>
              </a:rPr>
              <a:t>ASTRONOMY OR PHYSICS</a:t>
            </a:r>
          </a:p>
        </p:txBody>
      </p:sp>
      <p:sp>
        <p:nvSpPr>
          <p:cNvPr id="14" name="TextBox 13">
            <a:extLst>
              <a:ext uri="{FF2B5EF4-FFF2-40B4-BE49-F238E27FC236}">
                <a16:creationId xmlns:a16="http://schemas.microsoft.com/office/drawing/2014/main" id="{D6F45D1F-18C0-461C-AFD1-4CCE47E14117}"/>
              </a:ext>
            </a:extLst>
          </p:cNvPr>
          <p:cNvSpPr txBox="1"/>
          <p:nvPr/>
        </p:nvSpPr>
        <p:spPr>
          <a:xfrm>
            <a:off x="5360865" y="5364761"/>
            <a:ext cx="2321982" cy="646331"/>
          </a:xfrm>
          <a:prstGeom prst="rect">
            <a:avLst/>
          </a:prstGeom>
          <a:noFill/>
        </p:spPr>
        <p:txBody>
          <a:bodyPr wrap="none" rtlCol="0">
            <a:spAutoFit/>
          </a:bodyPr>
          <a:lstStyle/>
          <a:p>
            <a:pPr algn="ctr"/>
            <a:r>
              <a:rPr lang="en-US" b="1" dirty="0">
                <a:solidFill>
                  <a:srgbClr val="D77C2D"/>
                </a:solidFill>
              </a:rPr>
              <a:t>GRADUATE STUDY</a:t>
            </a:r>
          </a:p>
          <a:p>
            <a:pPr algn="ctr"/>
            <a:r>
              <a:rPr lang="en-US" b="1" dirty="0">
                <a:solidFill>
                  <a:srgbClr val="D77C2D"/>
                </a:solidFill>
              </a:rPr>
              <a:t>OTHER FIELDS</a:t>
            </a:r>
          </a:p>
        </p:txBody>
      </p:sp>
      <p:pic>
        <p:nvPicPr>
          <p:cNvPr id="16" name="Picture 15" descr="A close up of a sign&#10;&#10;Description automatically generated">
            <a:extLst>
              <a:ext uri="{FF2B5EF4-FFF2-40B4-BE49-F238E27FC236}">
                <a16:creationId xmlns:a16="http://schemas.microsoft.com/office/drawing/2014/main" id="{7652AFCF-8A92-4B94-B6D6-420580B7B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6835" y="1346131"/>
            <a:ext cx="3325165" cy="2036817"/>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B6289AF5-163E-482A-A982-488B87536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3049" y="3933173"/>
            <a:ext cx="3271749" cy="983346"/>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DDF7DDAB-3AC1-4D1E-BA56-C641E554D1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1755" y="5010917"/>
            <a:ext cx="3302336" cy="1354019"/>
          </a:xfrm>
          <a:prstGeom prst="rect">
            <a:avLst/>
          </a:prstGeom>
        </p:spPr>
      </p:pic>
      <p:sp>
        <p:nvSpPr>
          <p:cNvPr id="21" name="Rectangle 20">
            <a:extLst>
              <a:ext uri="{FF2B5EF4-FFF2-40B4-BE49-F238E27FC236}">
                <a16:creationId xmlns:a16="http://schemas.microsoft.com/office/drawing/2014/main" id="{A90D8B00-780D-42C6-B4E7-E2A1936B47DE}"/>
              </a:ext>
            </a:extLst>
          </p:cNvPr>
          <p:cNvSpPr/>
          <p:nvPr/>
        </p:nvSpPr>
        <p:spPr>
          <a:xfrm>
            <a:off x="6569812" y="6364936"/>
            <a:ext cx="2353172" cy="152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9FC6538-67F7-4656-ACE7-D3141791161A}"/>
              </a:ext>
            </a:extLst>
          </p:cNvPr>
          <p:cNvSpPr txBox="1"/>
          <p:nvPr/>
        </p:nvSpPr>
        <p:spPr>
          <a:xfrm>
            <a:off x="6783611" y="625475"/>
            <a:ext cx="4340099" cy="400110"/>
          </a:xfrm>
          <a:prstGeom prst="rect">
            <a:avLst/>
          </a:prstGeom>
          <a:noFill/>
        </p:spPr>
        <p:txBody>
          <a:bodyPr wrap="none" rtlCol="0">
            <a:spAutoFit/>
          </a:bodyPr>
          <a:lstStyle/>
          <a:p>
            <a:r>
              <a:rPr lang="en-US" sz="2000" b="1" dirty="0"/>
              <a:t>Physics Bachelors One Year Later</a:t>
            </a:r>
          </a:p>
        </p:txBody>
      </p:sp>
      <p:sp>
        <p:nvSpPr>
          <p:cNvPr id="24" name="Rectangle 23">
            <a:extLst>
              <a:ext uri="{FF2B5EF4-FFF2-40B4-BE49-F238E27FC236}">
                <a16:creationId xmlns:a16="http://schemas.microsoft.com/office/drawing/2014/main" id="{4BF76842-06BE-4031-B632-7410AE634A90}"/>
              </a:ext>
            </a:extLst>
          </p:cNvPr>
          <p:cNvSpPr/>
          <p:nvPr/>
        </p:nvSpPr>
        <p:spPr>
          <a:xfrm>
            <a:off x="8861755" y="6364936"/>
            <a:ext cx="2969108" cy="179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30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BF76185C-B64A-47CF-B9C6-493F14522922}"/>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Hakeem </a:t>
            </a:r>
            <a:r>
              <a:rPr lang="en-US" sz="2600" b="1" dirty="0" err="1"/>
              <a:t>Oluseyi</a:t>
            </a:r>
            <a:r>
              <a:rPr lang="en-US" sz="2600" b="1" dirty="0"/>
              <a:t> (Physics PhD)</a:t>
            </a:r>
          </a:p>
          <a:p>
            <a:pPr eaLnBrk="1" hangingPunct="1"/>
            <a:r>
              <a:rPr lang="en-US" sz="1700" dirty="0"/>
              <a:t>Professor at Florida Institute of Technology</a:t>
            </a:r>
          </a:p>
        </p:txBody>
      </p:sp>
      <p:sp>
        <p:nvSpPr>
          <p:cNvPr id="3" name="TextBox 13">
            <a:extLst>
              <a:ext uri="{FF2B5EF4-FFF2-40B4-BE49-F238E27FC236}">
                <a16:creationId xmlns:a16="http://schemas.microsoft.com/office/drawing/2014/main" id="{E2730DE1-E256-4C2A-8D54-0098A86C6ACD}"/>
              </a:ext>
            </a:extLst>
          </p:cNvPr>
          <p:cNvSpPr txBox="1">
            <a:spLocks noChangeArrowheads="1"/>
          </p:cNvSpPr>
          <p:nvPr/>
        </p:nvSpPr>
        <p:spPr bwMode="auto">
          <a:xfrm>
            <a:off x="301626" y="1480321"/>
            <a:ext cx="812968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Hakeem moved between rough neighborhoods as a kid and spent a lot of time indoors watching PBS and reading.</a:t>
            </a:r>
          </a:p>
        </p:txBody>
      </p:sp>
      <p:sp>
        <p:nvSpPr>
          <p:cNvPr id="4" name="TextBox 11">
            <a:extLst>
              <a:ext uri="{FF2B5EF4-FFF2-40B4-BE49-F238E27FC236}">
                <a16:creationId xmlns:a16="http://schemas.microsoft.com/office/drawing/2014/main" id="{EA874804-FA50-4865-A00E-ACDCE4F614C8}"/>
              </a:ext>
            </a:extLst>
          </p:cNvPr>
          <p:cNvSpPr txBox="1">
            <a:spLocks noChangeArrowheads="1"/>
          </p:cNvSpPr>
          <p:nvPr/>
        </p:nvSpPr>
        <p:spPr bwMode="auto">
          <a:xfrm>
            <a:off x="301626" y="2218892"/>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discovered Jacques Cousteau on TV and Albert Einstein in my reading. The effects of relativity just knocked my socks off!...I thought, ‘Man! Scientists are super cool!’” </a:t>
            </a:r>
          </a:p>
        </p:txBody>
      </p:sp>
      <p:sp>
        <p:nvSpPr>
          <p:cNvPr id="5" name="TextBox 13">
            <a:extLst>
              <a:ext uri="{FF2B5EF4-FFF2-40B4-BE49-F238E27FC236}">
                <a16:creationId xmlns:a16="http://schemas.microsoft.com/office/drawing/2014/main" id="{464500D1-630C-4F3C-A24A-64BDB3EDE462}"/>
              </a:ext>
            </a:extLst>
          </p:cNvPr>
          <p:cNvSpPr txBox="1">
            <a:spLocks noChangeArrowheads="1"/>
          </p:cNvSpPr>
          <p:nvPr/>
        </p:nvSpPr>
        <p:spPr bwMode="auto">
          <a:xfrm>
            <a:off x="301626" y="3145567"/>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When a science fair judge told him he should become a physicist, Hakeem dismissed the idea, and chose to enlist in the Navy. But them, he decided to major in physics, eventually earning his PhD from Stanford.</a:t>
            </a:r>
          </a:p>
        </p:txBody>
      </p:sp>
      <p:sp>
        <p:nvSpPr>
          <p:cNvPr id="6" name="TextBox 13">
            <a:extLst>
              <a:ext uri="{FF2B5EF4-FFF2-40B4-BE49-F238E27FC236}">
                <a16:creationId xmlns:a16="http://schemas.microsoft.com/office/drawing/2014/main" id="{EFA2046F-24BB-4AA1-BA96-D7C97E37F7AA}"/>
              </a:ext>
            </a:extLst>
          </p:cNvPr>
          <p:cNvSpPr txBox="1">
            <a:spLocks noChangeArrowheads="1"/>
          </p:cNvSpPr>
          <p:nvPr/>
        </p:nvSpPr>
        <p:spPr bwMode="auto">
          <a:xfrm>
            <a:off x="301626" y="4146574"/>
            <a:ext cx="11588748"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finishing school, Hakeem worked in Silicon Valley, researching the manufacturing of computer chips, earning 8 U.S patents and 4 E.U patents. Today, he is a professor at the Florida Institute of Technology, and a member of the team developing the Large Synoptic Survey Telescope. He also visits sub-Saharan African schools through an organization called Cosmos Education, inspiring students with science demonstrations.</a:t>
            </a:r>
          </a:p>
        </p:txBody>
      </p:sp>
      <p:sp>
        <p:nvSpPr>
          <p:cNvPr id="7" name="TextBox 11">
            <a:extLst>
              <a:ext uri="{FF2B5EF4-FFF2-40B4-BE49-F238E27FC236}">
                <a16:creationId xmlns:a16="http://schemas.microsoft.com/office/drawing/2014/main" id="{98CC2F74-C13B-4A23-BABC-CA17266C42D8}"/>
              </a:ext>
            </a:extLst>
          </p:cNvPr>
          <p:cNvSpPr txBox="1">
            <a:spLocks noChangeArrowheads="1"/>
          </p:cNvSpPr>
          <p:nvPr/>
        </p:nvSpPr>
        <p:spPr bwMode="auto">
          <a:xfrm>
            <a:off x="301626" y="5409191"/>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find service to students and humanity as exciting as making a new scientific discovery. That is my life – I educate, I inspire, and I research,” Hakeem says.</a:t>
            </a:r>
          </a:p>
        </p:txBody>
      </p:sp>
      <p:pic>
        <p:nvPicPr>
          <p:cNvPr id="9" name="Picture 8" descr="A person sitting on a table&#10;&#10;Description automatically generated">
            <a:extLst>
              <a:ext uri="{FF2B5EF4-FFF2-40B4-BE49-F238E27FC236}">
                <a16:creationId xmlns:a16="http://schemas.microsoft.com/office/drawing/2014/main" id="{C87D1844-4845-4D1E-9345-BB582A523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7882" y="311524"/>
            <a:ext cx="3175000" cy="3568700"/>
          </a:xfrm>
          <a:prstGeom prst="rect">
            <a:avLst/>
          </a:prstGeom>
        </p:spPr>
      </p:pic>
    </p:spTree>
    <p:extLst>
      <p:ext uri="{BB962C8B-B14F-4D97-AF65-F5344CB8AC3E}">
        <p14:creationId xmlns:p14="http://schemas.microsoft.com/office/powerpoint/2010/main" val="2241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512DB0A2-24F2-419F-863B-34AAA7E4C712}"/>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David X. Cohen (Physics BA)</a:t>
            </a:r>
          </a:p>
          <a:p>
            <a:pPr eaLnBrk="1" hangingPunct="1"/>
            <a:r>
              <a:rPr lang="en-US" sz="1700" dirty="0"/>
              <a:t>Writer and Executive Producer of Futurama</a:t>
            </a:r>
          </a:p>
        </p:txBody>
      </p:sp>
      <p:sp>
        <p:nvSpPr>
          <p:cNvPr id="3" name="TextBox 13">
            <a:extLst>
              <a:ext uri="{FF2B5EF4-FFF2-40B4-BE49-F238E27FC236}">
                <a16:creationId xmlns:a16="http://schemas.microsoft.com/office/drawing/2014/main" id="{6F514313-179E-4C2C-8A9A-4A273A55CA5B}"/>
              </a:ext>
            </a:extLst>
          </p:cNvPr>
          <p:cNvSpPr txBox="1">
            <a:spLocks noChangeArrowheads="1"/>
          </p:cNvSpPr>
          <p:nvPr/>
        </p:nvSpPr>
        <p:spPr bwMode="auto">
          <a:xfrm>
            <a:off x="301626" y="1532985"/>
            <a:ext cx="8129680"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David grew up in a house of “natural” science, but although his parents were both biology majors, David found he was more interested in physics and computer science.</a:t>
            </a:r>
          </a:p>
        </p:txBody>
      </p:sp>
      <p:sp>
        <p:nvSpPr>
          <p:cNvPr id="4" name="TextBox 11">
            <a:extLst>
              <a:ext uri="{FF2B5EF4-FFF2-40B4-BE49-F238E27FC236}">
                <a16:creationId xmlns:a16="http://schemas.microsoft.com/office/drawing/2014/main" id="{BC191F66-567C-4832-8814-6066E61643A2}"/>
              </a:ext>
            </a:extLst>
          </p:cNvPr>
          <p:cNvSpPr txBox="1">
            <a:spLocks noChangeArrowheads="1"/>
          </p:cNvSpPr>
          <p:nvPr/>
        </p:nvSpPr>
        <p:spPr bwMode="auto">
          <a:xfrm>
            <a:off x="301626" y="2449903"/>
            <a:ext cx="836046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“Physics seemed more unchanging to me, more eternally useful, and I felt like I would have more options afterwards by majoring in physics,” David says.</a:t>
            </a:r>
          </a:p>
        </p:txBody>
      </p:sp>
      <p:sp>
        <p:nvSpPr>
          <p:cNvPr id="5" name="TextBox 13">
            <a:extLst>
              <a:ext uri="{FF2B5EF4-FFF2-40B4-BE49-F238E27FC236}">
                <a16:creationId xmlns:a16="http://schemas.microsoft.com/office/drawing/2014/main" id="{AE434739-1148-4B15-B53E-9688FD12134D}"/>
              </a:ext>
            </a:extLst>
          </p:cNvPr>
          <p:cNvSpPr txBox="1">
            <a:spLocks noChangeArrowheads="1"/>
          </p:cNvSpPr>
          <p:nvPr/>
        </p:nvSpPr>
        <p:spPr bwMode="auto">
          <a:xfrm>
            <a:off x="326340" y="3280328"/>
            <a:ext cx="8129680" cy="1661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Graduating from Harvard, where he was the president of </a:t>
            </a:r>
            <a:r>
              <a:rPr lang="en-US" sz="1700" i="1" dirty="0"/>
              <a:t>Harvard Lampoon</a:t>
            </a:r>
            <a:r>
              <a:rPr lang="en-US" sz="1700" dirty="0"/>
              <a:t>, he started graduate career in computer science. But reaching a dead end in his research project forced him to think what he wants to do next, start a new project, or do something else. With a personal interest in humor and a fondness for writing, David started writing sample scripts for TV shows, and eventually started writing for </a:t>
            </a:r>
            <a:r>
              <a:rPr lang="en-US" sz="1700" i="1" dirty="0"/>
              <a:t>The Simpsons, </a:t>
            </a:r>
            <a:r>
              <a:rPr lang="en-US" sz="1700" dirty="0"/>
              <a:t>and later launching </a:t>
            </a:r>
            <a:r>
              <a:rPr lang="en-US" sz="1700" i="1" dirty="0"/>
              <a:t>Futurama</a:t>
            </a:r>
            <a:r>
              <a:rPr lang="en-US" sz="1700" dirty="0"/>
              <a:t>.</a:t>
            </a:r>
          </a:p>
        </p:txBody>
      </p:sp>
      <p:sp>
        <p:nvSpPr>
          <p:cNvPr id="7" name="TextBox 11">
            <a:extLst>
              <a:ext uri="{FF2B5EF4-FFF2-40B4-BE49-F238E27FC236}">
                <a16:creationId xmlns:a16="http://schemas.microsoft.com/office/drawing/2014/main" id="{6B10584C-81A5-4A61-A956-A5E7F48DC45A}"/>
              </a:ext>
            </a:extLst>
          </p:cNvPr>
          <p:cNvSpPr txBox="1">
            <a:spLocks noChangeArrowheads="1"/>
          </p:cNvSpPr>
          <p:nvPr/>
        </p:nvSpPr>
        <p:spPr bwMode="auto">
          <a:xfrm>
            <a:off x="301626" y="5002558"/>
            <a:ext cx="9423142"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David says his physics education made him feel like he “was forced to work very hard, and to think hard and logically, and to try to understand the process behind the correct answer…and those things come in handy no matter what you do.”</a:t>
            </a:r>
          </a:p>
        </p:txBody>
      </p:sp>
      <p:pic>
        <p:nvPicPr>
          <p:cNvPr id="11" name="Picture 10" descr="A picture containing mug, glass, cup&#10;&#10;Description automatically generated">
            <a:extLst>
              <a:ext uri="{FF2B5EF4-FFF2-40B4-BE49-F238E27FC236}">
                <a16:creationId xmlns:a16="http://schemas.microsoft.com/office/drawing/2014/main" id="{C3CA9745-F1AD-4F7B-9EB8-837FBD6D1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3756454"/>
            <a:ext cx="2073839" cy="2073839"/>
          </a:xfrm>
          <a:prstGeom prst="rect">
            <a:avLst/>
          </a:prstGeom>
        </p:spPr>
      </p:pic>
      <p:sp>
        <p:nvSpPr>
          <p:cNvPr id="12" name="TextBox 11">
            <a:extLst>
              <a:ext uri="{FF2B5EF4-FFF2-40B4-BE49-F238E27FC236}">
                <a16:creationId xmlns:a16="http://schemas.microsoft.com/office/drawing/2014/main" id="{FD21B471-F1D4-495F-B3BE-BF979C21CD4A}"/>
              </a:ext>
            </a:extLst>
          </p:cNvPr>
          <p:cNvSpPr txBox="1"/>
          <p:nvPr/>
        </p:nvSpPr>
        <p:spPr>
          <a:xfrm>
            <a:off x="10181134" y="5830293"/>
            <a:ext cx="1828369" cy="261610"/>
          </a:xfrm>
          <a:prstGeom prst="rect">
            <a:avLst/>
          </a:prstGeom>
          <a:noFill/>
        </p:spPr>
        <p:txBody>
          <a:bodyPr wrap="square" rtlCol="0">
            <a:spAutoFit/>
          </a:bodyPr>
          <a:lstStyle/>
          <a:p>
            <a:r>
              <a:rPr lang="en-US" sz="1100" dirty="0">
                <a:latin typeface="Helvetica Neue" panose="02000503000000020004" pitchFamily="2" charset="0"/>
                <a:ea typeface="Helvetica Neue" panose="02000503000000020004" pitchFamily="2" charset="0"/>
                <a:cs typeface="Helvetica Neue" panose="02000503000000020004" pitchFamily="2" charset="0"/>
              </a:rPr>
              <a:t>Drawing by Matt Groening</a:t>
            </a:r>
          </a:p>
        </p:txBody>
      </p:sp>
      <p:pic>
        <p:nvPicPr>
          <p:cNvPr id="8" name="Picture 7">
            <a:extLst>
              <a:ext uri="{FF2B5EF4-FFF2-40B4-BE49-F238E27FC236}">
                <a16:creationId xmlns:a16="http://schemas.microsoft.com/office/drawing/2014/main" id="{4A2E6890-D826-5E46-AEC4-F706250B4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471" y="1211369"/>
            <a:ext cx="1778968" cy="1778968"/>
          </a:xfrm>
          <a:prstGeom prst="rect">
            <a:avLst/>
          </a:prstGeom>
        </p:spPr>
      </p:pic>
    </p:spTree>
    <p:extLst>
      <p:ext uri="{BB962C8B-B14F-4D97-AF65-F5344CB8AC3E}">
        <p14:creationId xmlns:p14="http://schemas.microsoft.com/office/powerpoint/2010/main" val="302456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5380B0F6-564F-4082-B04B-718A426F801A}"/>
              </a:ext>
            </a:extLst>
          </p:cNvPr>
          <p:cNvSpPr txBox="1">
            <a:spLocks noChangeArrowheads="1"/>
          </p:cNvSpPr>
          <p:nvPr/>
        </p:nvSpPr>
        <p:spPr bwMode="auto">
          <a:xfrm>
            <a:off x="301626" y="603250"/>
            <a:ext cx="730940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t>Deborah </a:t>
            </a:r>
            <a:r>
              <a:rPr lang="en-US" sz="2600" b="1" dirty="0" err="1"/>
              <a:t>Berebichez</a:t>
            </a:r>
            <a:r>
              <a:rPr lang="en-US" sz="2600" b="1" dirty="0"/>
              <a:t> (Physics PhD)</a:t>
            </a:r>
          </a:p>
          <a:p>
            <a:pPr eaLnBrk="1" hangingPunct="1"/>
            <a:r>
              <a:rPr lang="en-US" sz="1700" dirty="0"/>
              <a:t>Vice President of Risk Analytics at Morgan Stanley</a:t>
            </a:r>
          </a:p>
        </p:txBody>
      </p:sp>
      <p:sp>
        <p:nvSpPr>
          <p:cNvPr id="3" name="TextBox 13">
            <a:extLst>
              <a:ext uri="{FF2B5EF4-FFF2-40B4-BE49-F238E27FC236}">
                <a16:creationId xmlns:a16="http://schemas.microsoft.com/office/drawing/2014/main" id="{DDF18DF8-06EF-4B62-A507-4EAA0A72EBBD}"/>
              </a:ext>
            </a:extLst>
          </p:cNvPr>
          <p:cNvSpPr txBox="1">
            <a:spLocks noChangeArrowheads="1"/>
          </p:cNvSpPr>
          <p:nvPr/>
        </p:nvSpPr>
        <p:spPr bwMode="auto">
          <a:xfrm>
            <a:off x="301626" y="1532985"/>
            <a:ext cx="812968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Debbie grew up in a conservative community in Mexico City that strongly discouraged girls from pursuing careers in science. She received a scholarship to study philosophy at Brandeis University, but fell in love with physics while taking an intro level astronomy course.</a:t>
            </a:r>
          </a:p>
        </p:txBody>
      </p:sp>
      <p:sp>
        <p:nvSpPr>
          <p:cNvPr id="5" name="TextBox 13">
            <a:extLst>
              <a:ext uri="{FF2B5EF4-FFF2-40B4-BE49-F238E27FC236}">
                <a16:creationId xmlns:a16="http://schemas.microsoft.com/office/drawing/2014/main" id="{E1FCBC57-4216-47AE-BB3B-C17B562F3B56}"/>
              </a:ext>
            </a:extLst>
          </p:cNvPr>
          <p:cNvSpPr txBox="1">
            <a:spLocks noChangeArrowheads="1"/>
          </p:cNvSpPr>
          <p:nvPr/>
        </p:nvSpPr>
        <p:spPr bwMode="auto">
          <a:xfrm>
            <a:off x="301626" y="2847440"/>
            <a:ext cx="8129680" cy="1661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During her senior year, she realized she couldn’t live with herself without having tried to study physics, but her scholarship would run out before she had the chance. The physics department allowed her to skip the first two years of the physics major requirements if she could teach herself the material in one summer. She was successful and completed her physics degree before her scholarship ended.</a:t>
            </a:r>
          </a:p>
        </p:txBody>
      </p:sp>
      <p:sp>
        <p:nvSpPr>
          <p:cNvPr id="6" name="TextBox 13">
            <a:extLst>
              <a:ext uri="{FF2B5EF4-FFF2-40B4-BE49-F238E27FC236}">
                <a16:creationId xmlns:a16="http://schemas.microsoft.com/office/drawing/2014/main" id="{7A1776A1-D16B-4B9C-AACD-C92475BE85AF}"/>
              </a:ext>
            </a:extLst>
          </p:cNvPr>
          <p:cNvSpPr txBox="1">
            <a:spLocks noChangeArrowheads="1"/>
          </p:cNvSpPr>
          <p:nvPr/>
        </p:nvSpPr>
        <p:spPr bwMode="auto">
          <a:xfrm>
            <a:off x="301626" y="4592874"/>
            <a:ext cx="1158874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1700" dirty="0"/>
              <a:t>After becoming the first Mexican woman to graduate from Stanford with a physics PhD, Debbie went to Wall street to become a quantitative risk analyst, using math models to manage the financial risk of investments.</a:t>
            </a:r>
          </a:p>
        </p:txBody>
      </p:sp>
      <p:sp>
        <p:nvSpPr>
          <p:cNvPr id="7" name="TextBox 11">
            <a:extLst>
              <a:ext uri="{FF2B5EF4-FFF2-40B4-BE49-F238E27FC236}">
                <a16:creationId xmlns:a16="http://schemas.microsoft.com/office/drawing/2014/main" id="{CFA2494A-0495-4672-BF13-9EA315EE29C4}"/>
              </a:ext>
            </a:extLst>
          </p:cNvPr>
          <p:cNvSpPr txBox="1">
            <a:spLocks noChangeArrowheads="1"/>
          </p:cNvSpPr>
          <p:nvPr/>
        </p:nvSpPr>
        <p:spPr bwMode="auto">
          <a:xfrm>
            <a:off x="301625" y="5431933"/>
            <a:ext cx="1158874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b="1" dirty="0">
                <a:solidFill>
                  <a:srgbClr val="00B0F0"/>
                </a:solidFill>
              </a:rPr>
              <a:t>“I would love to become a female role model for those girls who love science but somehow feel trapped, like they can’t achieve their dreams,” Debbie says. “I want to become the new ‘Oprah’ of science.”</a:t>
            </a:r>
          </a:p>
        </p:txBody>
      </p:sp>
      <p:pic>
        <p:nvPicPr>
          <p:cNvPr id="9" name="Picture 8" descr="A person holding a sign&#10;&#10;Description automatically generated">
            <a:extLst>
              <a:ext uri="{FF2B5EF4-FFF2-40B4-BE49-F238E27FC236}">
                <a16:creationId xmlns:a16="http://schemas.microsoft.com/office/drawing/2014/main" id="{515ABAC5-3663-409B-8DFA-59D083ED1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417" y="1059754"/>
            <a:ext cx="3236955" cy="3224007"/>
          </a:xfrm>
          <a:prstGeom prst="rect">
            <a:avLst/>
          </a:prstGeom>
        </p:spPr>
      </p:pic>
    </p:spTree>
    <p:extLst>
      <p:ext uri="{BB962C8B-B14F-4D97-AF65-F5344CB8AC3E}">
        <p14:creationId xmlns:p14="http://schemas.microsoft.com/office/powerpoint/2010/main" val="1030326537"/>
      </p:ext>
    </p:extLst>
  </p:cSld>
  <p:clrMapOvr>
    <a:masterClrMapping/>
  </p:clrMapOvr>
</p:sld>
</file>

<file path=ppt/theme/theme1.xml><?xml version="1.0" encoding="utf-8"?>
<a:theme xmlns:a="http://schemas.openxmlformats.org/drawingml/2006/main" name="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9057</TotalTime>
  <Words>5644</Words>
  <Application>Microsoft Macintosh PowerPoint</Application>
  <PresentationFormat>Widescreen</PresentationFormat>
  <Paragraphs>287</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Helvetica Neue</vt:lpstr>
      <vt:lpstr>Profiles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dc:creator>
  <cp:lastModifiedBy>Shaul Hanany</cp:lastModifiedBy>
  <cp:revision>121</cp:revision>
  <dcterms:created xsi:type="dcterms:W3CDTF">2020-04-16T16:27:36Z</dcterms:created>
  <dcterms:modified xsi:type="dcterms:W3CDTF">2020-06-02T22:00:27Z</dcterms:modified>
</cp:coreProperties>
</file>